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58"/>
  </p:normalViewPr>
  <p:slideViewPr>
    <p:cSldViewPr snapToGrid="0">
      <p:cViewPr varScale="1">
        <p:scale>
          <a:sx n="96" d="100"/>
          <a:sy n="96" d="100"/>
        </p:scale>
        <p:origin x="176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2/25/26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54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2/25/26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96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2/25/26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852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2/25/26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951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CF0BCE0-945C-4FDF-95A1-2149B1FF5B83}" type="datetimeFigureOut">
              <a:rPr lang="en-US" smtClean="0"/>
              <a:t>2/25/26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245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2/25/26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2532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2/25/26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035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2/25/26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72181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2/25/26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1163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2/25/26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79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2/25/26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385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2/25/26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sz="1000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507850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3DB10-A3F9-6FC7-B7E7-EA86C786CE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4391" y="283257"/>
            <a:ext cx="4500561" cy="4259814"/>
          </a:xfrm>
        </p:spPr>
        <p:txBody>
          <a:bodyPr>
            <a:normAutofit fontScale="90000"/>
          </a:bodyPr>
          <a:lstStyle/>
          <a:p>
            <a:r>
              <a:rPr lang="en-US" dirty="0"/>
              <a:t>DOE Analysis: Lego Race Car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288084-8D81-F564-4130-07C205039F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988476"/>
            <a:ext cx="4500561" cy="1320249"/>
          </a:xfrm>
        </p:spPr>
        <p:txBody>
          <a:bodyPr>
            <a:normAutofit/>
          </a:bodyPr>
          <a:lstStyle/>
          <a:p>
            <a:r>
              <a:rPr lang="en-US" dirty="0"/>
              <a:t>Team 201:</a:t>
            </a:r>
          </a:p>
          <a:p>
            <a:r>
              <a:rPr lang="en-US" dirty="0"/>
              <a:t>Satya Madhuri Varupula</a:t>
            </a:r>
          </a:p>
        </p:txBody>
      </p:sp>
      <p:pic>
        <p:nvPicPr>
          <p:cNvPr id="4" name="Picture 3" descr="An abstract genetic concept">
            <a:extLst>
              <a:ext uri="{FF2B5EF4-FFF2-40B4-BE49-F238E27FC236}">
                <a16:creationId xmlns:a16="http://schemas.microsoft.com/office/drawing/2014/main" id="{F15E5B98-E753-36F5-311B-1FF9D52DB4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511" r="518"/>
          <a:stretch/>
        </p:blipFill>
        <p:spPr>
          <a:xfrm>
            <a:off x="5799904" y="0"/>
            <a:ext cx="6444576" cy="6858000"/>
          </a:xfrm>
          <a:prstGeom prst="rect">
            <a:avLst/>
          </a:prstGeom>
        </p:spPr>
      </p:pic>
      <p:pic>
        <p:nvPicPr>
          <p:cNvPr id="7" name="object 13">
            <a:extLst>
              <a:ext uri="{FF2B5EF4-FFF2-40B4-BE49-F238E27FC236}">
                <a16:creationId xmlns:a16="http://schemas.microsoft.com/office/drawing/2014/main" id="{7E548D64-FE46-BA23-FE3A-248A1BEFF84F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182527" y="283257"/>
            <a:ext cx="2838450" cy="3943350"/>
          </a:xfrm>
          <a:prstGeom prst="rect">
            <a:avLst/>
          </a:prstGeom>
        </p:spPr>
      </p:pic>
      <p:pic>
        <p:nvPicPr>
          <p:cNvPr id="8" name="object 11">
            <a:extLst>
              <a:ext uri="{FF2B5EF4-FFF2-40B4-BE49-F238E27FC236}">
                <a16:creationId xmlns:a16="http://schemas.microsoft.com/office/drawing/2014/main" id="{9FDE6AA7-25C9-3F54-B545-6D847E607588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42070" y="121335"/>
            <a:ext cx="2476500" cy="4105272"/>
          </a:xfrm>
          <a:prstGeom prst="rect">
            <a:avLst/>
          </a:prstGeom>
        </p:spPr>
      </p:pic>
      <p:sp>
        <p:nvSpPr>
          <p:cNvPr id="10" name="object 15">
            <a:extLst>
              <a:ext uri="{FF2B5EF4-FFF2-40B4-BE49-F238E27FC236}">
                <a16:creationId xmlns:a16="http://schemas.microsoft.com/office/drawing/2014/main" id="{208A06CF-9960-F263-7929-A46A64C6A4F9}"/>
              </a:ext>
            </a:extLst>
          </p:cNvPr>
          <p:cNvSpPr/>
          <p:nvPr/>
        </p:nvSpPr>
        <p:spPr>
          <a:xfrm rot="20604385">
            <a:off x="5889162" y="401453"/>
            <a:ext cx="2114550" cy="933450"/>
          </a:xfrm>
          <a:custGeom>
            <a:avLst/>
            <a:gdLst/>
            <a:ahLst/>
            <a:cxnLst/>
            <a:rect l="l" t="t" r="r" b="b"/>
            <a:pathLst>
              <a:path w="2114550" h="933450">
                <a:moveTo>
                  <a:pt x="1647825" y="0"/>
                </a:moveTo>
                <a:lnTo>
                  <a:pt x="466725" y="0"/>
                </a:lnTo>
                <a:lnTo>
                  <a:pt x="419006" y="2409"/>
                </a:lnTo>
                <a:lnTo>
                  <a:pt x="372665" y="9480"/>
                </a:lnTo>
                <a:lnTo>
                  <a:pt x="327937" y="20979"/>
                </a:lnTo>
                <a:lnTo>
                  <a:pt x="285057" y="36671"/>
                </a:lnTo>
                <a:lnTo>
                  <a:pt x="244258" y="56322"/>
                </a:lnTo>
                <a:lnTo>
                  <a:pt x="205777" y="79697"/>
                </a:lnTo>
                <a:lnTo>
                  <a:pt x="169847" y="106562"/>
                </a:lnTo>
                <a:lnTo>
                  <a:pt x="136702" y="136683"/>
                </a:lnTo>
                <a:lnTo>
                  <a:pt x="106579" y="169825"/>
                </a:lnTo>
                <a:lnTo>
                  <a:pt x="79710" y="205754"/>
                </a:lnTo>
                <a:lnTo>
                  <a:pt x="56332" y="244236"/>
                </a:lnTo>
                <a:lnTo>
                  <a:pt x="36678" y="285035"/>
                </a:lnTo>
                <a:lnTo>
                  <a:pt x="20983" y="327918"/>
                </a:lnTo>
                <a:lnTo>
                  <a:pt x="9482" y="372650"/>
                </a:lnTo>
                <a:lnTo>
                  <a:pt x="2409" y="418997"/>
                </a:lnTo>
                <a:lnTo>
                  <a:pt x="0" y="466725"/>
                </a:lnTo>
                <a:lnTo>
                  <a:pt x="2409" y="514452"/>
                </a:lnTo>
                <a:lnTo>
                  <a:pt x="9482" y="560799"/>
                </a:lnTo>
                <a:lnTo>
                  <a:pt x="20983" y="605531"/>
                </a:lnTo>
                <a:lnTo>
                  <a:pt x="36678" y="648414"/>
                </a:lnTo>
                <a:lnTo>
                  <a:pt x="56332" y="689213"/>
                </a:lnTo>
                <a:lnTo>
                  <a:pt x="79710" y="727695"/>
                </a:lnTo>
                <a:lnTo>
                  <a:pt x="106579" y="763624"/>
                </a:lnTo>
                <a:lnTo>
                  <a:pt x="136702" y="796766"/>
                </a:lnTo>
                <a:lnTo>
                  <a:pt x="169847" y="826887"/>
                </a:lnTo>
                <a:lnTo>
                  <a:pt x="205777" y="853752"/>
                </a:lnTo>
                <a:lnTo>
                  <a:pt x="244258" y="877127"/>
                </a:lnTo>
                <a:lnTo>
                  <a:pt x="285057" y="896778"/>
                </a:lnTo>
                <a:lnTo>
                  <a:pt x="327937" y="912470"/>
                </a:lnTo>
                <a:lnTo>
                  <a:pt x="372665" y="923969"/>
                </a:lnTo>
                <a:lnTo>
                  <a:pt x="419006" y="931040"/>
                </a:lnTo>
                <a:lnTo>
                  <a:pt x="466725" y="933450"/>
                </a:lnTo>
                <a:lnTo>
                  <a:pt x="1647825" y="933450"/>
                </a:lnTo>
                <a:lnTo>
                  <a:pt x="1695552" y="931040"/>
                </a:lnTo>
                <a:lnTo>
                  <a:pt x="1741899" y="923969"/>
                </a:lnTo>
                <a:lnTo>
                  <a:pt x="1786631" y="912470"/>
                </a:lnTo>
                <a:lnTo>
                  <a:pt x="1829514" y="896778"/>
                </a:lnTo>
                <a:lnTo>
                  <a:pt x="1870313" y="877127"/>
                </a:lnTo>
                <a:lnTo>
                  <a:pt x="1908795" y="853752"/>
                </a:lnTo>
                <a:lnTo>
                  <a:pt x="1944724" y="826887"/>
                </a:lnTo>
                <a:lnTo>
                  <a:pt x="1977866" y="796766"/>
                </a:lnTo>
                <a:lnTo>
                  <a:pt x="2007987" y="763624"/>
                </a:lnTo>
                <a:lnTo>
                  <a:pt x="2034852" y="727695"/>
                </a:lnTo>
                <a:lnTo>
                  <a:pt x="2058227" y="689213"/>
                </a:lnTo>
                <a:lnTo>
                  <a:pt x="2077878" y="648414"/>
                </a:lnTo>
                <a:lnTo>
                  <a:pt x="2093570" y="605531"/>
                </a:lnTo>
                <a:lnTo>
                  <a:pt x="2105069" y="560799"/>
                </a:lnTo>
                <a:lnTo>
                  <a:pt x="2112140" y="514452"/>
                </a:lnTo>
                <a:lnTo>
                  <a:pt x="2114550" y="466725"/>
                </a:lnTo>
                <a:lnTo>
                  <a:pt x="2112140" y="418997"/>
                </a:lnTo>
                <a:lnTo>
                  <a:pt x="2105069" y="372650"/>
                </a:lnTo>
                <a:lnTo>
                  <a:pt x="2093570" y="327918"/>
                </a:lnTo>
                <a:lnTo>
                  <a:pt x="2077878" y="285035"/>
                </a:lnTo>
                <a:lnTo>
                  <a:pt x="2058227" y="244236"/>
                </a:lnTo>
                <a:lnTo>
                  <a:pt x="2034852" y="205754"/>
                </a:lnTo>
                <a:lnTo>
                  <a:pt x="2007987" y="169825"/>
                </a:lnTo>
                <a:lnTo>
                  <a:pt x="1977866" y="136683"/>
                </a:lnTo>
                <a:lnTo>
                  <a:pt x="1944724" y="106562"/>
                </a:lnTo>
                <a:lnTo>
                  <a:pt x="1908795" y="79697"/>
                </a:lnTo>
                <a:lnTo>
                  <a:pt x="1870313" y="56322"/>
                </a:lnTo>
                <a:lnTo>
                  <a:pt x="1829514" y="36671"/>
                </a:lnTo>
                <a:lnTo>
                  <a:pt x="1786631" y="20979"/>
                </a:lnTo>
                <a:lnTo>
                  <a:pt x="1741899" y="9480"/>
                </a:lnTo>
                <a:lnTo>
                  <a:pt x="1695552" y="2409"/>
                </a:lnTo>
                <a:lnTo>
                  <a:pt x="1647825" y="0"/>
                </a:lnTo>
                <a:close/>
              </a:path>
            </a:pathLst>
          </a:custGeom>
          <a:solidFill>
            <a:srgbClr val="D00F12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8" name="object 16">
            <a:extLst>
              <a:ext uri="{FF2B5EF4-FFF2-40B4-BE49-F238E27FC236}">
                <a16:creationId xmlns:a16="http://schemas.microsoft.com/office/drawing/2014/main" id="{6FC95DF8-7EB5-EE34-322D-F8345C803B12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 rot="20615250">
            <a:off x="6189102" y="467483"/>
            <a:ext cx="1400175" cy="666750"/>
          </a:xfrm>
          <a:prstGeom prst="rect">
            <a:avLst/>
          </a:prstGeom>
        </p:spPr>
      </p:pic>
      <p:pic>
        <p:nvPicPr>
          <p:cNvPr id="1032" name="Picture 8" descr="McLaren P1™">
            <a:extLst>
              <a:ext uri="{FF2B5EF4-FFF2-40B4-BE49-F238E27FC236}">
                <a16:creationId xmlns:a16="http://schemas.microsoft.com/office/drawing/2014/main" id="{1134D381-9A97-5C8B-E0AD-11308A746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37" y="4319714"/>
            <a:ext cx="4495356" cy="251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1443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2FA14-899A-F50D-841F-640EA494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2" y="83188"/>
            <a:ext cx="4438854" cy="820061"/>
          </a:xfrm>
        </p:spPr>
        <p:txBody>
          <a:bodyPr>
            <a:normAutofit fontScale="90000"/>
          </a:bodyPr>
          <a:lstStyle/>
          <a:p>
            <a:r>
              <a:rPr lang="en-US" dirty="0"/>
              <a:t>Main Effects Plot </a:t>
            </a:r>
          </a:p>
        </p:txBody>
      </p:sp>
      <p:pic>
        <p:nvPicPr>
          <p:cNvPr id="9" name="Content Placeholder 8" descr="A graph with blue dots and a line&#10;&#10;Description automatically generated">
            <a:extLst>
              <a:ext uri="{FF2B5EF4-FFF2-40B4-BE49-F238E27FC236}">
                <a16:creationId xmlns:a16="http://schemas.microsoft.com/office/drawing/2014/main" id="{49A985C3-17A7-FC27-3062-639622EF01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77932"/>
            <a:ext cx="7292898" cy="2828587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245A26C-43AB-67F9-AB64-31483E6912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74" y="1105414"/>
            <a:ext cx="6991814" cy="470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3B46211-62A0-5F44-15D4-D0889C3954AC}"/>
              </a:ext>
            </a:extLst>
          </p:cNvPr>
          <p:cNvSpPr txBox="1"/>
          <p:nvPr/>
        </p:nvSpPr>
        <p:spPr>
          <a:xfrm>
            <a:off x="7415562" y="83188"/>
            <a:ext cx="4564564" cy="6647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Wheel Size (A):</a:t>
            </a: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Shows the steepest negative slope, indicating the strongest impact on the response.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Smaller Wheel Size (-1) significantly improves performance.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Wheelbase Length (B):</a:t>
            </a: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A clear negative trend; performance decreases as Wheelbase Length increases.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Shorter Wheelbase (-1) is more effective for optimization.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Length of Car (C):</a:t>
            </a: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Moderate negative slope, indicating a decrease in performance with increased Car Length.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Shorter Car Length (-1) contributes positively to the response.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Number of Wheels (D):</a:t>
            </a: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Slight negative slope, showing the least impact among all factors.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Fewer Wheels (-1) offer a slight improvement in performance.</a:t>
            </a:r>
          </a:p>
          <a:p>
            <a:pPr>
              <a:spcBef>
                <a:spcPts val="900"/>
              </a:spcBef>
            </a:pP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9636820-6404-FBD2-3012-A13BB9190218}"/>
              </a:ext>
            </a:extLst>
          </p:cNvPr>
          <p:cNvSpPr txBox="1"/>
          <p:nvPr/>
        </p:nvSpPr>
        <p:spPr>
          <a:xfrm>
            <a:off x="211874" y="4694663"/>
            <a:ext cx="6991814" cy="18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Key Insights: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400" b="1" dirty="0">
                <a:solidFill>
                  <a:srgbClr val="0E0E0E"/>
                </a:solidFill>
                <a:effectLst/>
                <a:latin typeface=".AppleSystemUIFont"/>
              </a:rPr>
              <a:t>Strongest Effect:</a:t>
            </a: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 Factor A (Wheel Size) has the most significant impact, followed by Factor B (Wheelbase Length).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400" b="1" dirty="0">
                <a:solidFill>
                  <a:srgbClr val="0E0E0E"/>
                </a:solidFill>
                <a:effectLst/>
                <a:latin typeface=".AppleSystemUIFont"/>
              </a:rPr>
              <a:t>Optimization:</a:t>
            </a: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 Levels -1 for all factors yield optimal performance.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400" b="1" dirty="0">
                <a:solidFill>
                  <a:srgbClr val="0E0E0E"/>
                </a:solidFill>
                <a:effectLst/>
                <a:latin typeface=".AppleSystemUIFont"/>
              </a:rPr>
              <a:t>Least Impactful:</a:t>
            </a: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 Factor D (Number of Wheels) has the weakest influence on performance.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725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9C242-5C83-3848-54FE-7B008B925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362" y="205852"/>
            <a:ext cx="2966223" cy="1188051"/>
          </a:xfrm>
        </p:spPr>
        <p:txBody>
          <a:bodyPr>
            <a:normAutofit fontScale="90000"/>
          </a:bodyPr>
          <a:lstStyle/>
          <a:p>
            <a:r>
              <a:rPr lang="en-US" dirty="0"/>
              <a:t>Interaction plot</a:t>
            </a:r>
          </a:p>
        </p:txBody>
      </p:sp>
      <p:pic>
        <p:nvPicPr>
          <p:cNvPr id="5" name="Content Placeholder 4" descr="A graph of a graph with red and blue lines&#10;&#10;Description automatically generated">
            <a:extLst>
              <a:ext uri="{FF2B5EF4-FFF2-40B4-BE49-F238E27FC236}">
                <a16:creationId xmlns:a16="http://schemas.microsoft.com/office/drawing/2014/main" id="{A0DA182C-A3EF-9EBF-BC96-192F55B23E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62" y="2039704"/>
            <a:ext cx="7140210" cy="471373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BDB6FC-E2B4-2E85-A529-C26BC5F4C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2" y="1393903"/>
            <a:ext cx="7382106" cy="470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B4267F-306C-D4F7-3364-E37128C40798}"/>
              </a:ext>
            </a:extLst>
          </p:cNvPr>
          <p:cNvSpPr txBox="1"/>
          <p:nvPr/>
        </p:nvSpPr>
        <p:spPr>
          <a:xfrm>
            <a:off x="7627435" y="205852"/>
            <a:ext cx="4337824" cy="6532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Interaction Plot Analysis 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A × B (Wheel Size × Wheelbase Length):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Strong interaction; shorter Wheelbase (-1) enhances the impact of smaller Wheel Size (-1).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A × C (Wheel Size × Length of Car):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Moderate interaction; shorter Car Length (-1) improves the effect of smaller Wheel Size (-1).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A × D (Wheel Size × Number of Wheels):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Moderate interaction; fewer Wheels (-1) amplify the effect of smaller Wheel Size (-1).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Other Interactions (B × C, B × D, C × D):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Minimal impact with parallel lines.</a:t>
            </a:r>
          </a:p>
          <a:p>
            <a:br>
              <a:rPr lang="en-US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Key Insight: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A × B is the most significant interaction, while A × C and A × D also moderately influence performance.</a:t>
            </a:r>
          </a:p>
          <a:p>
            <a:endParaRPr lang="en-US" dirty="0">
              <a:solidFill>
                <a:srgbClr val="0E0E0E"/>
              </a:solidFill>
              <a:latin typeface=".AppleSystemUIFont"/>
            </a:endParaRPr>
          </a:p>
          <a:p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</p:txBody>
      </p:sp>
    </p:spTree>
    <p:extLst>
      <p:ext uri="{BB962C8B-B14F-4D97-AF65-F5344CB8AC3E}">
        <p14:creationId xmlns:p14="http://schemas.microsoft.com/office/powerpoint/2010/main" val="16386200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C8623-A38A-3FBF-F35F-4C6B717E7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104318" cy="976178"/>
          </a:xfrm>
        </p:spPr>
        <p:txBody>
          <a:bodyPr/>
          <a:lstStyle/>
          <a:p>
            <a:r>
              <a:rPr lang="en-US" dirty="0"/>
              <a:t>Residual plots</a:t>
            </a:r>
          </a:p>
        </p:txBody>
      </p:sp>
      <p:pic>
        <p:nvPicPr>
          <p:cNvPr id="5" name="Content Placeholder 4" descr="A graph of different plots&#10;&#10;Description automatically generated with medium confidence">
            <a:extLst>
              <a:ext uri="{FF2B5EF4-FFF2-40B4-BE49-F238E27FC236}">
                <a16:creationId xmlns:a16="http://schemas.microsoft.com/office/drawing/2014/main" id="{DFCA5CF2-B194-4D27-EF74-F977223BF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750" y="1795540"/>
            <a:ext cx="7535561" cy="50624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BA8FAF-A549-3F7C-1F24-584FB4EB9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30" y="741661"/>
            <a:ext cx="7772400" cy="470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76AED6-62B4-D209-FC38-282A76A83573}"/>
              </a:ext>
            </a:extLst>
          </p:cNvPr>
          <p:cNvSpPr txBox="1"/>
          <p:nvPr/>
        </p:nvSpPr>
        <p:spPr>
          <a:xfrm>
            <a:off x="7787730" y="2184848"/>
            <a:ext cx="4155226" cy="4193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Residual Plot Analysis </a:t>
            </a:r>
          </a:p>
          <a:p>
            <a:endParaRPr lang="en-US" b="1" dirty="0">
              <a:solidFill>
                <a:srgbClr val="0E0E0E"/>
              </a:solidFill>
              <a:latin typeface=".AppleSystemUIFont"/>
            </a:endParaRP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Normal Probability Plot: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Residuals closely follow a straight line, confirming normality.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Residuals vs. Fitted Values: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Random scatter indicates constant variance (homoscedasticity).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Histogram: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Symmetrical distribution supports normality.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Residuals vs. Order: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No trends, confirming independence.</a:t>
            </a:r>
          </a:p>
          <a:p>
            <a:b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Key Insight: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Residuals meet regression assumptions, validating the model’s appropriateness.</a:t>
            </a:r>
          </a:p>
        </p:txBody>
      </p:sp>
      <p:pic>
        <p:nvPicPr>
          <p:cNvPr id="9218" name="Picture 2" descr="2023 McLaren Formula 1 Race Car 76919 ...">
            <a:extLst>
              <a:ext uri="{FF2B5EF4-FFF2-40B4-BE49-F238E27FC236}">
                <a16:creationId xmlns:a16="http://schemas.microsoft.com/office/drawing/2014/main" id="{6BABBA62-90F4-D5B7-721D-C6A78D7E13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9119" y="111512"/>
            <a:ext cx="3347322" cy="194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2440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F76B4-7441-DDB5-2C9A-435FC992B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41" y="119652"/>
            <a:ext cx="2877684" cy="1132295"/>
          </a:xfrm>
        </p:spPr>
        <p:txBody>
          <a:bodyPr/>
          <a:lstStyle/>
          <a:p>
            <a:r>
              <a:rPr lang="en-US" dirty="0"/>
              <a:t>Cube plot</a:t>
            </a:r>
          </a:p>
        </p:txBody>
      </p:sp>
      <p:pic>
        <p:nvPicPr>
          <p:cNvPr id="5" name="Content Placeholder 4" descr="A diagram of a cube plot&#10;&#10;Description automatically generated">
            <a:extLst>
              <a:ext uri="{FF2B5EF4-FFF2-40B4-BE49-F238E27FC236}">
                <a16:creationId xmlns:a16="http://schemas.microsoft.com/office/drawing/2014/main" id="{4F26E244-22BF-8BB4-1F4F-BE9A1CFEC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739000"/>
            <a:ext cx="7649864" cy="499934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2EA9F4-686C-9809-2AD5-DF6008ADD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41" y="1251947"/>
            <a:ext cx="7148600" cy="4703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E148F08-6B14-41C8-21D3-538C9257D73F}"/>
              </a:ext>
            </a:extLst>
          </p:cNvPr>
          <p:cNvSpPr txBox="1"/>
          <p:nvPr/>
        </p:nvSpPr>
        <p:spPr>
          <a:xfrm>
            <a:off x="7649864" y="215885"/>
            <a:ext cx="4114672" cy="10164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Cube Plot Analysis </a:t>
            </a:r>
          </a:p>
          <a:p>
            <a:endParaRPr lang="en-US" sz="14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Best Performance (140.50):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Achieved with A = -1, B = -1, C = -1, and D = -1 (Bigger Wheel Size, shorter Wheelbase, shorter Car Length, 4 Wheels).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Lowest Performance (62.50):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Observed with all factors at level 1, showing larger values reduce performance.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Factor Impact:</a:t>
            </a: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Wheel Size (A):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Bigger size (-1) improves performance significantly.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Wheelbase Length (B):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Shorter length (-1) boosts performance.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Car Length (C):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Shorter length (-1) positively influences results.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Number of Wheels (D):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4 wheels (-1) slightly enhance performance.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Key Insight: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Lower levels (-1) for all factors maximize performance, with strong interactions between A and B.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87616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F1DB0-10F9-541D-B106-A097E14AA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94" y="192135"/>
            <a:ext cx="3234523" cy="987329"/>
          </a:xfrm>
        </p:spPr>
        <p:txBody>
          <a:bodyPr>
            <a:normAutofit fontScale="90000"/>
          </a:bodyPr>
          <a:lstStyle/>
          <a:p>
            <a:r>
              <a:rPr lang="en-US" dirty="0"/>
              <a:t>contour plot</a:t>
            </a:r>
          </a:p>
        </p:txBody>
      </p:sp>
      <p:pic>
        <p:nvPicPr>
          <p:cNvPr id="5" name="Content Placeholder 4" descr="A green and green chart&#10;&#10;Description automatically generated with medium confidence">
            <a:extLst>
              <a:ext uri="{FF2B5EF4-FFF2-40B4-BE49-F238E27FC236}">
                <a16:creationId xmlns:a16="http://schemas.microsoft.com/office/drawing/2014/main" id="{7C52DAE1-4BE6-FFD1-8BB7-4B5EC3CD3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94" y="1940875"/>
            <a:ext cx="7137450" cy="48030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61C3FE-2F56-8CDC-BDA8-5040DE545E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94" y="1470522"/>
            <a:ext cx="7237811" cy="470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654278-C385-5518-1C7B-C2DA4E680D23}"/>
              </a:ext>
            </a:extLst>
          </p:cNvPr>
          <p:cNvSpPr txBox="1"/>
          <p:nvPr/>
        </p:nvSpPr>
        <p:spPr>
          <a:xfrm>
            <a:off x="7527073" y="1705698"/>
            <a:ext cx="4542933" cy="536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Contour Plot Analysis</a:t>
            </a: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High Response (Dark Green):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The highest performance (distance traveled &gt; 110) is achieved when Wheel Size (A) and Wheelbase Length (B) are both at lower levels (-1). This combination optimizes the response variable.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Low Response (Light Green):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Poor performance (distance traveled &lt; 80) occurs when both A and B are at higher levels (1), showing their negative impact.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Interaction: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The gradient pattern highlights a strong interaction between A and B, with smaller values for both factors significantly improving the response.</a:t>
            </a:r>
          </a:p>
          <a:p>
            <a:b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</a:b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Key Insight: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Reducing both Wheel Size and Wheelbase Length to their lower levels (-1) yields optimal performance.</a:t>
            </a:r>
          </a:p>
          <a:p>
            <a:endParaRPr lang="en-US" sz="1600" dirty="0"/>
          </a:p>
        </p:txBody>
      </p:sp>
      <p:pic>
        <p:nvPicPr>
          <p:cNvPr id="6146" name="Picture 2" descr="LEGO® City Police Car and Muscle Car ...">
            <a:extLst>
              <a:ext uri="{FF2B5EF4-FFF2-40B4-BE49-F238E27FC236}">
                <a16:creationId xmlns:a16="http://schemas.microsoft.com/office/drawing/2014/main" id="{34FBD6A9-275F-CAEF-673D-84C84D041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3757" y="178910"/>
            <a:ext cx="2232722" cy="152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7865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0448-D7FD-3EC3-4F2F-B110C61C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321" y="169832"/>
            <a:ext cx="10058400" cy="123522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E1EF61-72EF-A374-416E-E762E443B8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321" y="1260088"/>
            <a:ext cx="11579352" cy="5428080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Best Model:</a:t>
            </a:r>
          </a:p>
          <a:p>
            <a:r>
              <a:rPr lang="en-US" dirty="0"/>
              <a:t>The main effects of Wheel size(A) and Wheelbase length(B) are highly significant.</a:t>
            </a:r>
          </a:p>
          <a:p>
            <a:r>
              <a:rPr lang="en-US" dirty="0"/>
              <a:t>The interaction plot Wheel size * Wheelbase length has a strong influence on the response.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Best Combination for Longest Tool Life:</a:t>
            </a:r>
          </a:p>
          <a:p>
            <a:pPr marL="457200" indent="-457200">
              <a:buAutoNum type="arabicPeriod"/>
            </a:pPr>
            <a:r>
              <a:rPr lang="en-US" b="1" dirty="0"/>
              <a:t>Wheel size (A) = -1</a:t>
            </a:r>
          </a:p>
          <a:p>
            <a:pPr marL="457200" indent="-457200">
              <a:buAutoNum type="arabicPeriod"/>
            </a:pPr>
            <a:r>
              <a:rPr lang="en-US" b="1" dirty="0"/>
              <a:t>Wheelbase length (B) = -1 </a:t>
            </a:r>
          </a:p>
          <a:p>
            <a:pPr marL="457200" indent="-457200">
              <a:buAutoNum type="arabicPeriod"/>
            </a:pPr>
            <a:r>
              <a:rPr lang="en-US" b="1" dirty="0"/>
              <a:t>Length of Car (C) = -1</a:t>
            </a:r>
          </a:p>
          <a:p>
            <a:pPr marL="457200" indent="-457200">
              <a:buAutoNum type="arabicPeriod"/>
            </a:pPr>
            <a:r>
              <a:rPr lang="en-US" b="1" dirty="0"/>
              <a:t>Number of Wheels (D) = -1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Cost of the Car- $15,800 </a:t>
            </a:r>
          </a:p>
          <a:p>
            <a:pPr marL="0" indent="0">
              <a:buNone/>
            </a:pPr>
            <a:r>
              <a:rPr lang="en-US" dirty="0"/>
              <a:t>These are the variables that we have considered for designing our car model.</a:t>
            </a:r>
          </a:p>
        </p:txBody>
      </p:sp>
      <p:pic>
        <p:nvPicPr>
          <p:cNvPr id="7172" name="Picture 4" descr="LEGO Pixar: BrickToons' Coming ...">
            <a:extLst>
              <a:ext uri="{FF2B5EF4-FFF2-40B4-BE49-F238E27FC236}">
                <a16:creationId xmlns:a16="http://schemas.microsoft.com/office/drawing/2014/main" id="{14B02F42-D7B9-8008-4AE7-025772B8E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2139">
            <a:off x="7962579" y="2972004"/>
            <a:ext cx="3837878" cy="2149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6984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47275-A850-34F1-8054-131CAACDD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560" y="947855"/>
            <a:ext cx="5631367" cy="3791413"/>
          </a:xfrm>
        </p:spPr>
        <p:txBody>
          <a:bodyPr>
            <a:normAutofit/>
          </a:bodyPr>
          <a:lstStyle/>
          <a:p>
            <a:r>
              <a:rPr lang="en-US" sz="7200" dirty="0"/>
              <a:t>     Thank you</a:t>
            </a:r>
          </a:p>
        </p:txBody>
      </p:sp>
      <p:pic>
        <p:nvPicPr>
          <p:cNvPr id="5" name="Picture 4" descr="A toy vehicle on a table&#10;&#10;Description automatically generated">
            <a:extLst>
              <a:ext uri="{FF2B5EF4-FFF2-40B4-BE49-F238E27FC236}">
                <a16:creationId xmlns:a16="http://schemas.microsoft.com/office/drawing/2014/main" id="{493EB001-22E7-A342-9EC7-57AB9C6DF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560" y="48751"/>
            <a:ext cx="2863850" cy="1798207"/>
          </a:xfrm>
          <a:prstGeom prst="rect">
            <a:avLst/>
          </a:prstGeom>
        </p:spPr>
      </p:pic>
      <p:pic>
        <p:nvPicPr>
          <p:cNvPr id="7" name="Picture 6" descr="A toy truck with a green and grey lego&#10;&#10;Description automatically generated">
            <a:extLst>
              <a:ext uri="{FF2B5EF4-FFF2-40B4-BE49-F238E27FC236}">
                <a16:creationId xmlns:a16="http://schemas.microsoft.com/office/drawing/2014/main" id="{10986EF1-799F-7EF9-A6C5-96271B862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4933" y="2127670"/>
            <a:ext cx="3529435" cy="1379698"/>
          </a:xfrm>
          <a:prstGeom prst="rect">
            <a:avLst/>
          </a:prstGeom>
        </p:spPr>
      </p:pic>
      <p:pic>
        <p:nvPicPr>
          <p:cNvPr id="9" name="Picture 8" descr="A toy train made of legos&#10;&#10;Description automatically generated">
            <a:extLst>
              <a:ext uri="{FF2B5EF4-FFF2-40B4-BE49-F238E27FC236}">
                <a16:creationId xmlns:a16="http://schemas.microsoft.com/office/drawing/2014/main" id="{E8B5DA38-0237-C0D4-A09D-F3933449D8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42" y="2127670"/>
            <a:ext cx="3449245" cy="1379698"/>
          </a:xfrm>
          <a:prstGeom prst="rect">
            <a:avLst/>
          </a:prstGeom>
        </p:spPr>
      </p:pic>
      <p:pic>
        <p:nvPicPr>
          <p:cNvPr id="11" name="Picture 10" descr="A toy car with black wheels&#10;&#10;Description automatically generated">
            <a:extLst>
              <a:ext uri="{FF2B5EF4-FFF2-40B4-BE49-F238E27FC236}">
                <a16:creationId xmlns:a16="http://schemas.microsoft.com/office/drawing/2014/main" id="{6F62FA38-32A0-D68F-A9FB-76AB597B6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3430" y="3507368"/>
            <a:ext cx="2498859" cy="2956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559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935CD-E019-8644-07D5-9272E03F6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and design ideas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1FC2D-DA66-0B40-B468-08DD3770A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DOE  Approach:</a:t>
            </a:r>
          </a:p>
          <a:p>
            <a:r>
              <a:rPr lang="en-US" dirty="0"/>
              <a:t> A structured approach investigate how factors (e.g., Size of Wheels , Wheelbase Length, , Length of Car, Number of Wheels) affect a response variable (e.g., Distance Traveled).</a:t>
            </a:r>
          </a:p>
          <a:p>
            <a:r>
              <a:rPr lang="en-US" dirty="0"/>
              <a:t>Involves selecting factors, randomizing experiments, collecting data, and analyzing results to identify optimal settings.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DESIGN IDEAS:</a:t>
            </a:r>
          </a:p>
          <a:p>
            <a:r>
              <a:rPr lang="en-US" dirty="0"/>
              <a:t>Maximize the car’s travel distance.</a:t>
            </a:r>
          </a:p>
          <a:p>
            <a:r>
              <a:rPr lang="en-US" dirty="0"/>
              <a:t>Reduce the amount of material used. </a:t>
            </a:r>
          </a:p>
          <a:p>
            <a:endParaRPr lang="en-US" dirty="0"/>
          </a:p>
        </p:txBody>
      </p:sp>
      <p:pic>
        <p:nvPicPr>
          <p:cNvPr id="5" name="Picture 4" descr="A toy figurine of a person holding a game controller&#10;&#10;Description automatically generated">
            <a:extLst>
              <a:ext uri="{FF2B5EF4-FFF2-40B4-BE49-F238E27FC236}">
                <a16:creationId xmlns:a16="http://schemas.microsoft.com/office/drawing/2014/main" id="{4DC83812-D6D9-B883-4532-2057D8828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365046">
            <a:off x="8714509" y="4146804"/>
            <a:ext cx="2407643" cy="246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3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3AB13-3E80-EA12-D7F7-8F9ECA8E3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51" y="94339"/>
            <a:ext cx="10058400" cy="965027"/>
          </a:xfrm>
        </p:spPr>
        <p:txBody>
          <a:bodyPr/>
          <a:lstStyle/>
          <a:p>
            <a:r>
              <a:rPr lang="en-US" dirty="0"/>
              <a:t>MODEL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2480E-8228-EED2-A17D-891B5A9488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014" y="1059366"/>
            <a:ext cx="10756541" cy="570429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.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Objective: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Optimize the Lego car’s distance traveled by evaluating the effects of Wheel size, Wheelbase Length, Length of Car, and Number of Wheels.</a:t>
            </a:r>
          </a:p>
          <a:p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Factors and Levels: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Wheelbase Length , Number of Wheels, Length of Car, and Wheel Size, each with two levels (-1, +1), impact stability, aerodynamics, and rolling resistance.</a:t>
            </a:r>
          </a:p>
          <a:p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Controls:</a:t>
            </a: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Fixed ramp conditions (angle = 30°, height = 12 cm, slope = 24 cm).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Smooth, consistent releases to reduce variability.</a:t>
            </a: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• Minimized environmental noise (e.g., wind, uneven surfaces).</a:t>
            </a:r>
          </a:p>
          <a:p>
            <a:pPr>
              <a:spcBef>
                <a:spcPts val="900"/>
              </a:spcBef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4. </a:t>
            </a: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Response Variable: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Distance traveled by the car, serving as the measure of performance.</a:t>
            </a:r>
          </a:p>
          <a:p>
            <a:pPr>
              <a:spcBef>
                <a:spcPts val="900"/>
              </a:spcBef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5. Design Considerations: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Half factorial design analyzes effects, with randomized runs to prevent bias and uphold assumptions.</a:t>
            </a:r>
          </a:p>
          <a:p>
            <a:pPr>
              <a:spcBef>
                <a:spcPts val="900"/>
              </a:spcBef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b="1" dirty="0">
                <a:solidFill>
                  <a:srgbClr val="0E0E0E"/>
                </a:solidFill>
                <a:effectLst/>
                <a:latin typeface=".AppleSystemUIFont"/>
              </a:rPr>
              <a:t>Data Collection: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 Distance traveled is measured for all 2³ combinations with randomized, consistent runs to ensure accuracy and reliability.</a:t>
            </a:r>
          </a:p>
          <a:p>
            <a:pPr>
              <a:spcBef>
                <a:spcPts val="900"/>
              </a:spcBef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dirty="0"/>
          </a:p>
        </p:txBody>
      </p:sp>
      <p:pic>
        <p:nvPicPr>
          <p:cNvPr id="2050" name="Picture 2" descr="190+ Lego Car Stock Photos, Pictures ...">
            <a:extLst>
              <a:ext uri="{FF2B5EF4-FFF2-40B4-BE49-F238E27FC236}">
                <a16:creationId xmlns:a16="http://schemas.microsoft.com/office/drawing/2014/main" id="{C5F4EBF5-B3D9-EF79-D3AF-546BA4B8B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15094">
            <a:off x="9338775" y="2389384"/>
            <a:ext cx="2419040" cy="160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5478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946B5-8F84-A90E-3985-6534BE6C1E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8619" y="267629"/>
            <a:ext cx="5732396" cy="63227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1.</a:t>
            </a:r>
            <a:r>
              <a:rPr lang="en-US" b="1" dirty="0"/>
              <a:t>Wheel Size </a:t>
            </a:r>
            <a:r>
              <a:rPr lang="en-US" dirty="0"/>
              <a:t>- </a:t>
            </a:r>
            <a:r>
              <a:rPr lang="en-US" sz="2000" spc="-5" dirty="0">
                <a:latin typeface="Calibri"/>
                <a:cs typeface="Calibri"/>
              </a:rPr>
              <a:t>Larger wheels </a:t>
            </a:r>
            <a:r>
              <a:rPr lang="en-US" sz="2000" spc="5" dirty="0">
                <a:latin typeface="Calibri"/>
                <a:cs typeface="Calibri"/>
              </a:rPr>
              <a:t>may </a:t>
            </a:r>
            <a:r>
              <a:rPr lang="en-US" sz="2000" spc="-5" dirty="0">
                <a:latin typeface="Calibri"/>
                <a:cs typeface="Calibri"/>
              </a:rPr>
              <a:t>reduce rolling resistance </a:t>
            </a:r>
            <a:r>
              <a:rPr lang="en-US" sz="2000" spc="5" dirty="0">
                <a:latin typeface="Calibri"/>
                <a:cs typeface="Calibri"/>
              </a:rPr>
              <a:t>and </a:t>
            </a:r>
            <a:r>
              <a:rPr lang="en-US" sz="2000" spc="1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enhance the </a:t>
            </a:r>
            <a:r>
              <a:rPr lang="en-US" sz="2000" spc="-15" dirty="0">
                <a:latin typeface="Calibri"/>
                <a:cs typeface="Calibri"/>
              </a:rPr>
              <a:t>car’s </a:t>
            </a:r>
            <a:r>
              <a:rPr lang="en-US" sz="2000" dirty="0">
                <a:latin typeface="Calibri"/>
                <a:cs typeface="Calibri"/>
              </a:rPr>
              <a:t>ability </a:t>
            </a:r>
            <a:r>
              <a:rPr lang="en-US" sz="2000" spc="-5" dirty="0">
                <a:latin typeface="Calibri"/>
                <a:cs typeface="Calibri"/>
              </a:rPr>
              <a:t>to maintain </a:t>
            </a:r>
            <a:r>
              <a:rPr lang="en-US" sz="2000" dirty="0">
                <a:latin typeface="Calibri"/>
                <a:cs typeface="Calibri"/>
              </a:rPr>
              <a:t>speed, </a:t>
            </a:r>
            <a:r>
              <a:rPr lang="en-US" sz="2000" spc="-15" dirty="0">
                <a:latin typeface="Calibri"/>
                <a:cs typeface="Calibri"/>
              </a:rPr>
              <a:t>while 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smaller wheels </a:t>
            </a:r>
            <a:r>
              <a:rPr lang="en-US" sz="2000" spc="-20" dirty="0">
                <a:latin typeface="Calibri"/>
                <a:cs typeface="Calibri"/>
              </a:rPr>
              <a:t>can </a:t>
            </a:r>
            <a:r>
              <a:rPr lang="en-US" sz="2000" dirty="0">
                <a:latin typeface="Calibri"/>
                <a:cs typeface="Calibri"/>
              </a:rPr>
              <a:t>lower </a:t>
            </a:r>
            <a:r>
              <a:rPr lang="en-US" sz="2000" spc="25" dirty="0">
                <a:latin typeface="Calibri"/>
                <a:cs typeface="Calibri"/>
              </a:rPr>
              <a:t>the </a:t>
            </a:r>
            <a:r>
              <a:rPr lang="en-US" sz="2000" spc="-10" dirty="0">
                <a:latin typeface="Calibri"/>
                <a:cs typeface="Calibri"/>
              </a:rPr>
              <a:t>center </a:t>
            </a:r>
            <a:r>
              <a:rPr lang="en-US" sz="2000" spc="5" dirty="0">
                <a:latin typeface="Calibri"/>
                <a:cs typeface="Calibri"/>
              </a:rPr>
              <a:t>of </a:t>
            </a:r>
            <a:r>
              <a:rPr lang="en-US" sz="2000" spc="-5" dirty="0">
                <a:latin typeface="Calibri"/>
                <a:cs typeface="Calibri"/>
              </a:rPr>
              <a:t>gravity </a:t>
            </a:r>
            <a:r>
              <a:rPr lang="en-US" sz="2000" spc="-15" dirty="0">
                <a:latin typeface="Calibri"/>
                <a:cs typeface="Calibri"/>
              </a:rPr>
              <a:t>for 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better </a:t>
            </a:r>
            <a:r>
              <a:rPr lang="en-US" sz="2000" spc="-10" dirty="0">
                <a:latin typeface="Calibri"/>
                <a:cs typeface="Calibri"/>
              </a:rPr>
              <a:t>stability. </a:t>
            </a:r>
            <a:r>
              <a:rPr lang="en-US" sz="2000" dirty="0">
                <a:latin typeface="Calibri"/>
                <a:cs typeface="Calibri"/>
              </a:rPr>
              <a:t>The variety </a:t>
            </a:r>
            <a:r>
              <a:rPr lang="en-US" sz="2000" spc="-30" dirty="0">
                <a:latin typeface="Calibri"/>
                <a:cs typeface="Calibri"/>
              </a:rPr>
              <a:t>of </a:t>
            </a:r>
            <a:r>
              <a:rPr lang="en-US" sz="2000" dirty="0">
                <a:latin typeface="Calibri"/>
                <a:cs typeface="Calibri"/>
              </a:rPr>
              <a:t>wheel </a:t>
            </a:r>
            <a:r>
              <a:rPr lang="en-US" sz="2000" spc="-20" dirty="0">
                <a:latin typeface="Calibri"/>
                <a:cs typeface="Calibri"/>
              </a:rPr>
              <a:t>sizes </a:t>
            </a:r>
            <a:r>
              <a:rPr lang="en-US" sz="2000" spc="-5" dirty="0">
                <a:latin typeface="Calibri"/>
                <a:cs typeface="Calibri"/>
              </a:rPr>
              <a:t>in </a:t>
            </a:r>
            <a:r>
              <a:rPr lang="en-US" sz="2000" dirty="0">
                <a:latin typeface="Calibri"/>
                <a:cs typeface="Calibri"/>
              </a:rPr>
              <a:t>the </a:t>
            </a:r>
            <a:r>
              <a:rPr lang="en-US" sz="2000" spc="5" dirty="0">
                <a:latin typeface="Calibri"/>
                <a:cs typeface="Calibri"/>
              </a:rPr>
              <a:t>kit </a:t>
            </a:r>
            <a:r>
              <a:rPr lang="en-US" sz="2000" spc="-30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provides </a:t>
            </a:r>
            <a:r>
              <a:rPr lang="en-US" sz="2000" spc="5" dirty="0">
                <a:latin typeface="Calibri"/>
                <a:cs typeface="Calibri"/>
              </a:rPr>
              <a:t>an </a:t>
            </a:r>
            <a:r>
              <a:rPr lang="en-US" sz="2000" dirty="0">
                <a:latin typeface="Calibri"/>
                <a:cs typeface="Calibri"/>
              </a:rPr>
              <a:t>opportunity </a:t>
            </a:r>
            <a:r>
              <a:rPr lang="en-US" sz="2000" spc="30" dirty="0">
                <a:latin typeface="Calibri"/>
                <a:cs typeface="Calibri"/>
              </a:rPr>
              <a:t>to </a:t>
            </a:r>
            <a:r>
              <a:rPr lang="en-US" sz="2000" spc="-5" dirty="0">
                <a:latin typeface="Calibri"/>
                <a:cs typeface="Calibri"/>
              </a:rPr>
              <a:t>experiment </a:t>
            </a:r>
            <a:r>
              <a:rPr lang="en-US" sz="2000" dirty="0">
                <a:latin typeface="Calibri"/>
                <a:cs typeface="Calibri"/>
              </a:rPr>
              <a:t>with </a:t>
            </a:r>
            <a:r>
              <a:rPr lang="en-US" sz="2000" spc="5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configurations</a:t>
            </a:r>
            <a:r>
              <a:rPr lang="en-US" sz="2000" spc="2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that</a:t>
            </a:r>
            <a:r>
              <a:rPr lang="en-US" sz="2000" spc="-45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maximize</a:t>
            </a:r>
            <a:r>
              <a:rPr lang="en-US" sz="2000" spc="2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distance</a:t>
            </a:r>
            <a:r>
              <a:rPr lang="en-US" sz="2000" spc="-5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traveled.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2.</a:t>
            </a:r>
            <a:r>
              <a:rPr lang="en-US" b="1" dirty="0"/>
              <a:t>Wheelbase Length </a:t>
            </a:r>
            <a:r>
              <a:rPr lang="en-US" dirty="0"/>
              <a:t>- </a:t>
            </a:r>
            <a:r>
              <a:rPr lang="en-US" sz="2000" spc="15" dirty="0">
                <a:latin typeface="Calibri"/>
                <a:cs typeface="Calibri"/>
              </a:rPr>
              <a:t>A</a:t>
            </a:r>
            <a:r>
              <a:rPr lang="en-US" sz="2000" spc="-2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well-calibrated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wheel</a:t>
            </a:r>
            <a:r>
              <a:rPr lang="en-US" sz="2000" dirty="0">
                <a:latin typeface="Calibri"/>
                <a:cs typeface="Calibri"/>
              </a:rPr>
              <a:t>base</a:t>
            </a:r>
            <a:r>
              <a:rPr lang="en-US" sz="2000" spc="30" dirty="0">
                <a:latin typeface="Calibri"/>
                <a:cs typeface="Calibri"/>
              </a:rPr>
              <a:t> </a:t>
            </a:r>
            <a:r>
              <a:rPr lang="en-US" sz="2000" spc="-10" dirty="0">
                <a:latin typeface="Calibri"/>
                <a:cs typeface="Calibri"/>
              </a:rPr>
              <a:t>is</a:t>
            </a:r>
            <a:r>
              <a:rPr lang="en-US" sz="2000" spc="-4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critical</a:t>
            </a:r>
            <a:r>
              <a:rPr lang="en-US" sz="2000" spc="30" dirty="0">
                <a:latin typeface="Calibri"/>
                <a:cs typeface="Calibri"/>
              </a:rPr>
              <a:t> </a:t>
            </a:r>
            <a:r>
              <a:rPr lang="en-US" sz="2000" spc="-15" dirty="0">
                <a:latin typeface="Calibri"/>
                <a:cs typeface="Calibri"/>
              </a:rPr>
              <a:t>for</a:t>
            </a:r>
            <a:r>
              <a:rPr lang="en-US" sz="2000" spc="1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ensuring</a:t>
            </a:r>
            <a:r>
              <a:rPr lang="en-US" sz="2000" spc="-1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that </a:t>
            </a:r>
            <a:r>
              <a:rPr lang="en-US" sz="2000" spc="-305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 </a:t>
            </a:r>
            <a:r>
              <a:rPr lang="en-US" sz="2000" spc="-20" dirty="0">
                <a:latin typeface="Calibri"/>
                <a:cs typeface="Calibri"/>
              </a:rPr>
              <a:t>car </a:t>
            </a:r>
            <a:r>
              <a:rPr lang="en-US" sz="2000" spc="-5" dirty="0">
                <a:latin typeface="Calibri"/>
                <a:cs typeface="Calibri"/>
              </a:rPr>
              <a:t>maintains </a:t>
            </a:r>
            <a:r>
              <a:rPr lang="en-US" sz="2000" spc="-10" dirty="0">
                <a:latin typeface="Calibri"/>
                <a:cs typeface="Calibri"/>
              </a:rPr>
              <a:t>balance </a:t>
            </a:r>
            <a:r>
              <a:rPr lang="en-US" sz="2000" spc="5" dirty="0">
                <a:latin typeface="Calibri"/>
                <a:cs typeface="Calibri"/>
              </a:rPr>
              <a:t>and </a:t>
            </a:r>
            <a:r>
              <a:rPr lang="en-US" sz="2000" spc="-5" dirty="0">
                <a:latin typeface="Calibri"/>
                <a:cs typeface="Calibri"/>
              </a:rPr>
              <a:t>minimizes </a:t>
            </a:r>
            <a:r>
              <a:rPr lang="en-US" sz="2000" dirty="0">
                <a:latin typeface="Calibri"/>
                <a:cs typeface="Calibri"/>
              </a:rPr>
              <a:t>energy </a:t>
            </a:r>
            <a:r>
              <a:rPr lang="en-US" sz="2000" spc="10" dirty="0">
                <a:latin typeface="Calibri"/>
                <a:cs typeface="Calibri"/>
              </a:rPr>
              <a:t>loss </a:t>
            </a:r>
            <a:r>
              <a:rPr lang="en-US" sz="2000" spc="15" dirty="0">
                <a:latin typeface="Calibri"/>
                <a:cs typeface="Calibri"/>
              </a:rPr>
              <a:t> </a:t>
            </a:r>
            <a:r>
              <a:rPr lang="en-US" sz="2000" spc="10" dirty="0">
                <a:latin typeface="Calibri"/>
                <a:cs typeface="Calibri"/>
              </a:rPr>
              <a:t>due </a:t>
            </a:r>
            <a:r>
              <a:rPr lang="en-US" sz="2000" spc="-5" dirty="0">
                <a:latin typeface="Calibri"/>
                <a:cs typeface="Calibri"/>
              </a:rPr>
              <a:t>to </a:t>
            </a:r>
            <a:r>
              <a:rPr lang="en-US" sz="2000" spc="5" dirty="0">
                <a:latin typeface="Calibri"/>
                <a:cs typeface="Calibri"/>
              </a:rPr>
              <a:t>tipping or </a:t>
            </a:r>
            <a:r>
              <a:rPr lang="en-US" sz="2000" dirty="0">
                <a:latin typeface="Calibri"/>
                <a:cs typeface="Calibri"/>
              </a:rPr>
              <a:t>misalignment </a:t>
            </a:r>
            <a:r>
              <a:rPr lang="en-US" sz="2000" spc="5" dirty="0">
                <a:latin typeface="Calibri"/>
                <a:cs typeface="Calibri"/>
              </a:rPr>
              <a:t>during </a:t>
            </a:r>
            <a:r>
              <a:rPr lang="en-US" sz="2000" spc="-15" dirty="0">
                <a:latin typeface="Calibri"/>
                <a:cs typeface="Calibri"/>
              </a:rPr>
              <a:t>its </a:t>
            </a:r>
            <a:r>
              <a:rPr lang="en-US" sz="2000" spc="-10" dirty="0">
                <a:latin typeface="Calibri"/>
                <a:cs typeface="Calibri"/>
              </a:rPr>
              <a:t>descent </a:t>
            </a:r>
            <a:r>
              <a:rPr lang="en-US" sz="2000" spc="5" dirty="0">
                <a:latin typeface="Calibri"/>
                <a:cs typeface="Calibri"/>
              </a:rPr>
              <a:t>on </a:t>
            </a:r>
            <a:r>
              <a:rPr lang="en-US" sz="2000" spc="10" dirty="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the </a:t>
            </a:r>
            <a:r>
              <a:rPr lang="en-US" sz="2000" spc="-20" dirty="0">
                <a:latin typeface="Calibri"/>
                <a:cs typeface="Calibri"/>
              </a:rPr>
              <a:t>ramp. </a:t>
            </a:r>
            <a:r>
              <a:rPr lang="en-US" sz="2000" spc="10" dirty="0">
                <a:latin typeface="Calibri"/>
                <a:cs typeface="Calibri"/>
              </a:rPr>
              <a:t>It also </a:t>
            </a:r>
            <a:r>
              <a:rPr lang="en-US" sz="2000" spc="-10" dirty="0">
                <a:latin typeface="Calibri"/>
                <a:cs typeface="Calibri"/>
              </a:rPr>
              <a:t>affects </a:t>
            </a:r>
            <a:r>
              <a:rPr lang="en-US" sz="2000" spc="-15" dirty="0">
                <a:latin typeface="Calibri"/>
                <a:cs typeface="Calibri"/>
              </a:rPr>
              <a:t>how </a:t>
            </a:r>
            <a:r>
              <a:rPr lang="en-US" sz="2000" dirty="0">
                <a:latin typeface="Calibri"/>
                <a:cs typeface="Calibri"/>
              </a:rPr>
              <a:t>the </a:t>
            </a:r>
            <a:r>
              <a:rPr lang="en-US" sz="2000" spc="5" dirty="0">
                <a:latin typeface="Calibri"/>
                <a:cs typeface="Calibri"/>
              </a:rPr>
              <a:t>car </a:t>
            </a:r>
            <a:r>
              <a:rPr lang="en-US" sz="2000" spc="-5" dirty="0">
                <a:latin typeface="Calibri"/>
                <a:cs typeface="Calibri"/>
              </a:rPr>
              <a:t>interacts </a:t>
            </a:r>
            <a:r>
              <a:rPr lang="en-US" sz="2000" dirty="0">
                <a:latin typeface="Calibri"/>
                <a:cs typeface="Calibri"/>
              </a:rPr>
              <a:t>with </a:t>
            </a:r>
            <a:r>
              <a:rPr lang="en-US" sz="2000" spc="-5" dirty="0">
                <a:latin typeface="Calibri"/>
                <a:cs typeface="Calibri"/>
              </a:rPr>
              <a:t>the 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ramp's </a:t>
            </a:r>
            <a:r>
              <a:rPr lang="en-US" sz="2000" dirty="0">
                <a:latin typeface="Calibri"/>
                <a:cs typeface="Calibri"/>
              </a:rPr>
              <a:t>surface, </a:t>
            </a:r>
            <a:r>
              <a:rPr lang="en-US" sz="2000" spc="5" dirty="0">
                <a:latin typeface="Calibri"/>
                <a:cs typeface="Calibri"/>
              </a:rPr>
              <a:t>potentially </a:t>
            </a:r>
            <a:r>
              <a:rPr lang="en-US" sz="2000" dirty="0">
                <a:latin typeface="Calibri"/>
                <a:cs typeface="Calibri"/>
              </a:rPr>
              <a:t>enhancing straight-line </a:t>
            </a:r>
            <a:r>
              <a:rPr lang="en-US" sz="2000" spc="5" dirty="0">
                <a:latin typeface="Calibri"/>
                <a:cs typeface="Calibri"/>
              </a:rPr>
              <a:t> </a:t>
            </a:r>
            <a:r>
              <a:rPr lang="en-US" sz="2000" spc="-5" dirty="0">
                <a:latin typeface="Calibri"/>
                <a:cs typeface="Calibri"/>
              </a:rPr>
              <a:t>motion.</a:t>
            </a:r>
          </a:p>
          <a:p>
            <a:pPr marL="0" indent="0">
              <a:buNone/>
            </a:pPr>
            <a:r>
              <a:rPr lang="en-US" spc="-5" dirty="0">
                <a:latin typeface="Calibri"/>
                <a:cs typeface="Calibri"/>
              </a:rPr>
              <a:t>3. </a:t>
            </a:r>
            <a:r>
              <a:rPr lang="en-US" b="1" spc="-5" dirty="0">
                <a:cs typeface="Calibri"/>
              </a:rPr>
              <a:t>Length of Car</a:t>
            </a:r>
            <a:r>
              <a:rPr lang="en-US" spc="-5" dirty="0">
                <a:cs typeface="Calibri"/>
              </a:rPr>
              <a:t>- 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A longer car improves stability by lowering the center of gravity and evenly distributing weight but may increase drag and rolling resistance; optimizing the length balances stability and aerodynamics to reduce energy loss.</a:t>
            </a:r>
          </a:p>
          <a:p>
            <a:pPr marL="0" indent="0">
              <a:buNone/>
            </a:pPr>
            <a:r>
              <a:rPr lang="en-US" dirty="0">
                <a:solidFill>
                  <a:srgbClr val="0E0E0E"/>
                </a:solidFill>
                <a:latin typeface=".AppleSystemUIFont"/>
              </a:rPr>
              <a:t>4. </a:t>
            </a:r>
            <a:r>
              <a:rPr lang="en-US" b="1" dirty="0">
                <a:solidFill>
                  <a:srgbClr val="0E0E0E"/>
                </a:solidFill>
              </a:rPr>
              <a:t>Number of Wheels </a:t>
            </a:r>
            <a:r>
              <a:rPr lang="en-US" dirty="0">
                <a:solidFill>
                  <a:srgbClr val="0E0E0E"/>
                </a:solidFill>
                <a:latin typeface=".AppleSystemUIFont"/>
              </a:rPr>
              <a:t>- </a:t>
            </a:r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More wheels improve load distribution and stability but may increase friction; optimizing the number minimizes drag while maintaining balance to maximize distance.</a:t>
            </a:r>
          </a:p>
          <a:p>
            <a:pPr marL="0" indent="0">
              <a:buNone/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 marL="0" indent="0">
              <a:buNone/>
            </a:pPr>
            <a:endParaRPr lang="en-US" sz="2000" b="1" dirty="0">
              <a:cs typeface="Calibri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E28ABBAC-57D9-5775-7F68-87EFEF2A1594}"/>
              </a:ext>
            </a:extLst>
          </p:cNvPr>
          <p:cNvSpPr/>
          <p:nvPr/>
        </p:nvSpPr>
        <p:spPr>
          <a:xfrm>
            <a:off x="0" y="0"/>
            <a:ext cx="4200525" cy="6858000"/>
          </a:xfrm>
          <a:custGeom>
            <a:avLst/>
            <a:gdLst/>
            <a:ahLst/>
            <a:cxnLst/>
            <a:rect l="l" t="t" r="r" b="b"/>
            <a:pathLst>
              <a:path w="4200525" h="6858000">
                <a:moveTo>
                  <a:pt x="4200525" y="96520"/>
                </a:moveTo>
                <a:lnTo>
                  <a:pt x="4091051" y="96520"/>
                </a:lnTo>
                <a:lnTo>
                  <a:pt x="4091051" y="0"/>
                </a:lnTo>
                <a:lnTo>
                  <a:pt x="3743325" y="0"/>
                </a:lnTo>
                <a:lnTo>
                  <a:pt x="0" y="0"/>
                </a:lnTo>
                <a:lnTo>
                  <a:pt x="0" y="6858000"/>
                </a:lnTo>
                <a:lnTo>
                  <a:pt x="3724275" y="6858000"/>
                </a:lnTo>
                <a:lnTo>
                  <a:pt x="3743325" y="6858000"/>
                </a:lnTo>
                <a:lnTo>
                  <a:pt x="4079240" y="6858000"/>
                </a:lnTo>
                <a:lnTo>
                  <a:pt x="4079240" y="6761480"/>
                </a:lnTo>
                <a:lnTo>
                  <a:pt x="4191000" y="6761480"/>
                </a:lnTo>
                <a:lnTo>
                  <a:pt x="4191000" y="6498590"/>
                </a:lnTo>
                <a:lnTo>
                  <a:pt x="4079240" y="6498590"/>
                </a:lnTo>
                <a:lnTo>
                  <a:pt x="4079240" y="6303010"/>
                </a:lnTo>
                <a:lnTo>
                  <a:pt x="4191000" y="6303010"/>
                </a:lnTo>
                <a:lnTo>
                  <a:pt x="4191000" y="6041390"/>
                </a:lnTo>
                <a:lnTo>
                  <a:pt x="4079240" y="6041390"/>
                </a:lnTo>
                <a:lnTo>
                  <a:pt x="4079240" y="5845810"/>
                </a:lnTo>
                <a:lnTo>
                  <a:pt x="4191000" y="5845810"/>
                </a:lnTo>
                <a:lnTo>
                  <a:pt x="4191000" y="5584190"/>
                </a:lnTo>
                <a:lnTo>
                  <a:pt x="4079240" y="5584190"/>
                </a:lnTo>
                <a:lnTo>
                  <a:pt x="4079240" y="5388610"/>
                </a:lnTo>
                <a:lnTo>
                  <a:pt x="4191000" y="5388610"/>
                </a:lnTo>
                <a:lnTo>
                  <a:pt x="4191000" y="5126990"/>
                </a:lnTo>
                <a:lnTo>
                  <a:pt x="4079240" y="5126990"/>
                </a:lnTo>
                <a:lnTo>
                  <a:pt x="4079240" y="4931410"/>
                </a:lnTo>
                <a:lnTo>
                  <a:pt x="4191000" y="4931410"/>
                </a:lnTo>
                <a:lnTo>
                  <a:pt x="4191000" y="4669790"/>
                </a:lnTo>
                <a:lnTo>
                  <a:pt x="4079240" y="4669790"/>
                </a:lnTo>
                <a:lnTo>
                  <a:pt x="4079240" y="4474210"/>
                </a:lnTo>
                <a:lnTo>
                  <a:pt x="4191000" y="4474210"/>
                </a:lnTo>
                <a:lnTo>
                  <a:pt x="4191000" y="4211320"/>
                </a:lnTo>
                <a:lnTo>
                  <a:pt x="4079240" y="4211320"/>
                </a:lnTo>
                <a:lnTo>
                  <a:pt x="4079240" y="4114800"/>
                </a:lnTo>
                <a:lnTo>
                  <a:pt x="3743325" y="4114800"/>
                </a:lnTo>
                <a:lnTo>
                  <a:pt x="3743325" y="2743200"/>
                </a:lnTo>
                <a:lnTo>
                  <a:pt x="4091051" y="2743200"/>
                </a:lnTo>
                <a:lnTo>
                  <a:pt x="4091051" y="2646680"/>
                </a:lnTo>
                <a:lnTo>
                  <a:pt x="4200525" y="2646680"/>
                </a:lnTo>
                <a:lnTo>
                  <a:pt x="4200525" y="2383790"/>
                </a:lnTo>
                <a:lnTo>
                  <a:pt x="4091051" y="2383790"/>
                </a:lnTo>
                <a:lnTo>
                  <a:pt x="4091051" y="2188210"/>
                </a:lnTo>
                <a:lnTo>
                  <a:pt x="4200525" y="2188210"/>
                </a:lnTo>
                <a:lnTo>
                  <a:pt x="4200525" y="1926590"/>
                </a:lnTo>
                <a:lnTo>
                  <a:pt x="4091051" y="1926590"/>
                </a:lnTo>
                <a:lnTo>
                  <a:pt x="4091051" y="1731010"/>
                </a:lnTo>
                <a:lnTo>
                  <a:pt x="4200525" y="1731010"/>
                </a:lnTo>
                <a:lnTo>
                  <a:pt x="4200525" y="1469390"/>
                </a:lnTo>
                <a:lnTo>
                  <a:pt x="4091051" y="1469390"/>
                </a:lnTo>
                <a:lnTo>
                  <a:pt x="4091051" y="1273810"/>
                </a:lnTo>
                <a:lnTo>
                  <a:pt x="4200525" y="1273810"/>
                </a:lnTo>
                <a:lnTo>
                  <a:pt x="4200525" y="1012190"/>
                </a:lnTo>
                <a:lnTo>
                  <a:pt x="4091051" y="1012190"/>
                </a:lnTo>
                <a:lnTo>
                  <a:pt x="4091051" y="816610"/>
                </a:lnTo>
                <a:lnTo>
                  <a:pt x="4200525" y="816610"/>
                </a:lnTo>
                <a:lnTo>
                  <a:pt x="4200525" y="554990"/>
                </a:lnTo>
                <a:lnTo>
                  <a:pt x="4091051" y="554990"/>
                </a:lnTo>
                <a:lnTo>
                  <a:pt x="4091051" y="359410"/>
                </a:lnTo>
                <a:lnTo>
                  <a:pt x="4200525" y="359410"/>
                </a:lnTo>
                <a:lnTo>
                  <a:pt x="4200525" y="96520"/>
                </a:lnTo>
                <a:close/>
              </a:path>
            </a:pathLst>
          </a:custGeom>
          <a:solidFill>
            <a:srgbClr val="D00F12"/>
          </a:solidFill>
        </p:spPr>
        <p:txBody>
          <a:bodyPr wrap="square" lIns="0" tIns="0" rIns="0" bIns="0" rtlCol="0"/>
          <a:lstStyle/>
          <a:p>
            <a:endParaRPr>
              <a:solidFill>
                <a:srgbClr val="0070C0"/>
              </a:solidFill>
            </a:endParaRP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E054574A-D619-E10A-121A-FB7F847894E9}"/>
              </a:ext>
            </a:extLst>
          </p:cNvPr>
          <p:cNvSpPr/>
          <p:nvPr/>
        </p:nvSpPr>
        <p:spPr>
          <a:xfrm>
            <a:off x="1200150" y="840867"/>
            <a:ext cx="4895850" cy="4886325"/>
          </a:xfrm>
          <a:custGeom>
            <a:avLst/>
            <a:gdLst/>
            <a:ahLst/>
            <a:cxnLst/>
            <a:rect l="l" t="t" r="r" b="b"/>
            <a:pathLst>
              <a:path w="4895850" h="4886325">
                <a:moveTo>
                  <a:pt x="2447925" y="0"/>
                </a:moveTo>
                <a:lnTo>
                  <a:pt x="2399752" y="463"/>
                </a:lnTo>
                <a:lnTo>
                  <a:pt x="2351806" y="1848"/>
                </a:lnTo>
                <a:lnTo>
                  <a:pt x="2304094" y="4147"/>
                </a:lnTo>
                <a:lnTo>
                  <a:pt x="2256625" y="7350"/>
                </a:lnTo>
                <a:lnTo>
                  <a:pt x="2209408" y="11449"/>
                </a:lnTo>
                <a:lnTo>
                  <a:pt x="2162452" y="16437"/>
                </a:lnTo>
                <a:lnTo>
                  <a:pt x="2115763" y="22303"/>
                </a:lnTo>
                <a:lnTo>
                  <a:pt x="2069352" y="29040"/>
                </a:lnTo>
                <a:lnTo>
                  <a:pt x="2023227" y="36639"/>
                </a:lnTo>
                <a:lnTo>
                  <a:pt x="1977395" y="45092"/>
                </a:lnTo>
                <a:lnTo>
                  <a:pt x="1931867" y="54390"/>
                </a:lnTo>
                <a:lnTo>
                  <a:pt x="1886649" y="64525"/>
                </a:lnTo>
                <a:lnTo>
                  <a:pt x="1841751" y="75489"/>
                </a:lnTo>
                <a:lnTo>
                  <a:pt x="1797182" y="87272"/>
                </a:lnTo>
                <a:lnTo>
                  <a:pt x="1752949" y="99866"/>
                </a:lnTo>
                <a:lnTo>
                  <a:pt x="1709061" y="113264"/>
                </a:lnTo>
                <a:lnTo>
                  <a:pt x="1665527" y="127455"/>
                </a:lnTo>
                <a:lnTo>
                  <a:pt x="1622355" y="142433"/>
                </a:lnTo>
                <a:lnTo>
                  <a:pt x="1579554" y="158188"/>
                </a:lnTo>
                <a:lnTo>
                  <a:pt x="1537131" y="174712"/>
                </a:lnTo>
                <a:lnTo>
                  <a:pt x="1495097" y="191996"/>
                </a:lnTo>
                <a:lnTo>
                  <a:pt x="1453459" y="210032"/>
                </a:lnTo>
                <a:lnTo>
                  <a:pt x="1412225" y="228811"/>
                </a:lnTo>
                <a:lnTo>
                  <a:pt x="1371405" y="248326"/>
                </a:lnTo>
                <a:lnTo>
                  <a:pt x="1331007" y="268566"/>
                </a:lnTo>
                <a:lnTo>
                  <a:pt x="1291038" y="289525"/>
                </a:lnTo>
                <a:lnTo>
                  <a:pt x="1251509" y="311193"/>
                </a:lnTo>
                <a:lnTo>
                  <a:pt x="1212426" y="333563"/>
                </a:lnTo>
                <a:lnTo>
                  <a:pt x="1173799" y="356624"/>
                </a:lnTo>
                <a:lnTo>
                  <a:pt x="1135637" y="380370"/>
                </a:lnTo>
                <a:lnTo>
                  <a:pt x="1097947" y="404791"/>
                </a:lnTo>
                <a:lnTo>
                  <a:pt x="1060739" y="429880"/>
                </a:lnTo>
                <a:lnTo>
                  <a:pt x="1024020" y="455626"/>
                </a:lnTo>
                <a:lnTo>
                  <a:pt x="987800" y="482023"/>
                </a:lnTo>
                <a:lnTo>
                  <a:pt x="952086" y="509062"/>
                </a:lnTo>
                <a:lnTo>
                  <a:pt x="916888" y="536733"/>
                </a:lnTo>
                <a:lnTo>
                  <a:pt x="882213" y="565029"/>
                </a:lnTo>
                <a:lnTo>
                  <a:pt x="848071" y="593941"/>
                </a:lnTo>
                <a:lnTo>
                  <a:pt x="814469" y="623461"/>
                </a:lnTo>
                <a:lnTo>
                  <a:pt x="781417" y="653580"/>
                </a:lnTo>
                <a:lnTo>
                  <a:pt x="748922" y="684289"/>
                </a:lnTo>
                <a:lnTo>
                  <a:pt x="716994" y="715581"/>
                </a:lnTo>
                <a:lnTo>
                  <a:pt x="685640" y="747446"/>
                </a:lnTo>
                <a:lnTo>
                  <a:pt x="654870" y="779877"/>
                </a:lnTo>
                <a:lnTo>
                  <a:pt x="624692" y="812864"/>
                </a:lnTo>
                <a:lnTo>
                  <a:pt x="595114" y="846399"/>
                </a:lnTo>
                <a:lnTo>
                  <a:pt x="566145" y="880474"/>
                </a:lnTo>
                <a:lnTo>
                  <a:pt x="537793" y="915081"/>
                </a:lnTo>
                <a:lnTo>
                  <a:pt x="510067" y="950210"/>
                </a:lnTo>
                <a:lnTo>
                  <a:pt x="482975" y="985853"/>
                </a:lnTo>
                <a:lnTo>
                  <a:pt x="456526" y="1022002"/>
                </a:lnTo>
                <a:lnTo>
                  <a:pt x="430728" y="1058648"/>
                </a:lnTo>
                <a:lnTo>
                  <a:pt x="405590" y="1095784"/>
                </a:lnTo>
                <a:lnTo>
                  <a:pt x="381121" y="1133399"/>
                </a:lnTo>
                <a:lnTo>
                  <a:pt x="357328" y="1171486"/>
                </a:lnTo>
                <a:lnTo>
                  <a:pt x="334221" y="1210037"/>
                </a:lnTo>
                <a:lnTo>
                  <a:pt x="311808" y="1249042"/>
                </a:lnTo>
                <a:lnTo>
                  <a:pt x="290097" y="1288494"/>
                </a:lnTo>
                <a:lnTo>
                  <a:pt x="269097" y="1328383"/>
                </a:lnTo>
                <a:lnTo>
                  <a:pt x="248816" y="1368702"/>
                </a:lnTo>
                <a:lnTo>
                  <a:pt x="229263" y="1409442"/>
                </a:lnTo>
                <a:lnTo>
                  <a:pt x="210446" y="1450594"/>
                </a:lnTo>
                <a:lnTo>
                  <a:pt x="192375" y="1492150"/>
                </a:lnTo>
                <a:lnTo>
                  <a:pt x="175056" y="1534102"/>
                </a:lnTo>
                <a:lnTo>
                  <a:pt x="158500" y="1576440"/>
                </a:lnTo>
                <a:lnTo>
                  <a:pt x="142714" y="1619157"/>
                </a:lnTo>
                <a:lnTo>
                  <a:pt x="127707" y="1662244"/>
                </a:lnTo>
                <a:lnTo>
                  <a:pt x="113487" y="1705692"/>
                </a:lnTo>
                <a:lnTo>
                  <a:pt x="100064" y="1749494"/>
                </a:lnTo>
                <a:lnTo>
                  <a:pt x="87444" y="1793639"/>
                </a:lnTo>
                <a:lnTo>
                  <a:pt x="75638" y="1838121"/>
                </a:lnTo>
                <a:lnTo>
                  <a:pt x="64653" y="1882930"/>
                </a:lnTo>
                <a:lnTo>
                  <a:pt x="54498" y="1928059"/>
                </a:lnTo>
                <a:lnTo>
                  <a:pt x="45181" y="1973498"/>
                </a:lnTo>
                <a:lnTo>
                  <a:pt x="36711" y="2019238"/>
                </a:lnTo>
                <a:lnTo>
                  <a:pt x="29097" y="2065273"/>
                </a:lnTo>
                <a:lnTo>
                  <a:pt x="22347" y="2111592"/>
                </a:lnTo>
                <a:lnTo>
                  <a:pt x="16469" y="2158189"/>
                </a:lnTo>
                <a:lnTo>
                  <a:pt x="11472" y="2205053"/>
                </a:lnTo>
                <a:lnTo>
                  <a:pt x="7365" y="2252177"/>
                </a:lnTo>
                <a:lnTo>
                  <a:pt x="4155" y="2299552"/>
                </a:lnTo>
                <a:lnTo>
                  <a:pt x="1852" y="2347169"/>
                </a:lnTo>
                <a:lnTo>
                  <a:pt x="464" y="2395021"/>
                </a:lnTo>
                <a:lnTo>
                  <a:pt x="0" y="2443099"/>
                </a:lnTo>
                <a:lnTo>
                  <a:pt x="464" y="2491180"/>
                </a:lnTo>
                <a:lnTo>
                  <a:pt x="1852" y="2539037"/>
                </a:lnTo>
                <a:lnTo>
                  <a:pt x="4155" y="2586658"/>
                </a:lnTo>
                <a:lnTo>
                  <a:pt x="7365" y="2634038"/>
                </a:lnTo>
                <a:lnTo>
                  <a:pt x="11472" y="2681165"/>
                </a:lnTo>
                <a:lnTo>
                  <a:pt x="16469" y="2728034"/>
                </a:lnTo>
                <a:lnTo>
                  <a:pt x="22347" y="2774634"/>
                </a:lnTo>
                <a:lnTo>
                  <a:pt x="29097" y="2820957"/>
                </a:lnTo>
                <a:lnTo>
                  <a:pt x="36711" y="2866995"/>
                </a:lnTo>
                <a:lnTo>
                  <a:pt x="45181" y="2912740"/>
                </a:lnTo>
                <a:lnTo>
                  <a:pt x="54498" y="2958182"/>
                </a:lnTo>
                <a:lnTo>
                  <a:pt x="64653" y="3003314"/>
                </a:lnTo>
                <a:lnTo>
                  <a:pt x="75638" y="3048126"/>
                </a:lnTo>
                <a:lnTo>
                  <a:pt x="87444" y="3092611"/>
                </a:lnTo>
                <a:lnTo>
                  <a:pt x="100064" y="3136760"/>
                </a:lnTo>
                <a:lnTo>
                  <a:pt x="113487" y="3180564"/>
                </a:lnTo>
                <a:lnTo>
                  <a:pt x="127707" y="3224016"/>
                </a:lnTo>
                <a:lnTo>
                  <a:pt x="142714" y="3267105"/>
                </a:lnTo>
                <a:lnTo>
                  <a:pt x="158500" y="3309825"/>
                </a:lnTo>
                <a:lnTo>
                  <a:pt x="175056" y="3352166"/>
                </a:lnTo>
                <a:lnTo>
                  <a:pt x="192375" y="3394120"/>
                </a:lnTo>
                <a:lnTo>
                  <a:pt x="210446" y="3435679"/>
                </a:lnTo>
                <a:lnTo>
                  <a:pt x="229263" y="3476833"/>
                </a:lnTo>
                <a:lnTo>
                  <a:pt x="248816" y="3517576"/>
                </a:lnTo>
                <a:lnTo>
                  <a:pt x="269097" y="3557897"/>
                </a:lnTo>
                <a:lnTo>
                  <a:pt x="290097" y="3597788"/>
                </a:lnTo>
                <a:lnTo>
                  <a:pt x="311808" y="3637242"/>
                </a:lnTo>
                <a:lnTo>
                  <a:pt x="334221" y="3676250"/>
                </a:lnTo>
                <a:lnTo>
                  <a:pt x="357328" y="3714802"/>
                </a:lnTo>
                <a:lnTo>
                  <a:pt x="381121" y="3752891"/>
                </a:lnTo>
                <a:lnTo>
                  <a:pt x="405590" y="3790509"/>
                </a:lnTo>
                <a:lnTo>
                  <a:pt x="430728" y="3827645"/>
                </a:lnTo>
                <a:lnTo>
                  <a:pt x="456526" y="3864293"/>
                </a:lnTo>
                <a:lnTo>
                  <a:pt x="482975" y="3900444"/>
                </a:lnTo>
                <a:lnTo>
                  <a:pt x="510067" y="3936089"/>
                </a:lnTo>
                <a:lnTo>
                  <a:pt x="537793" y="3971220"/>
                </a:lnTo>
                <a:lnTo>
                  <a:pt x="566145" y="4005827"/>
                </a:lnTo>
                <a:lnTo>
                  <a:pt x="595114" y="4039904"/>
                </a:lnTo>
                <a:lnTo>
                  <a:pt x="624692" y="4073440"/>
                </a:lnTo>
                <a:lnTo>
                  <a:pt x="654870" y="4106429"/>
                </a:lnTo>
                <a:lnTo>
                  <a:pt x="685640" y="4138861"/>
                </a:lnTo>
                <a:lnTo>
                  <a:pt x="716994" y="4170727"/>
                </a:lnTo>
                <a:lnTo>
                  <a:pt x="748922" y="4202020"/>
                </a:lnTo>
                <a:lnTo>
                  <a:pt x="781417" y="4232730"/>
                </a:lnTo>
                <a:lnTo>
                  <a:pt x="814469" y="4262850"/>
                </a:lnTo>
                <a:lnTo>
                  <a:pt x="848071" y="4292371"/>
                </a:lnTo>
                <a:lnTo>
                  <a:pt x="882213" y="4321284"/>
                </a:lnTo>
                <a:lnTo>
                  <a:pt x="916888" y="4349581"/>
                </a:lnTo>
                <a:lnTo>
                  <a:pt x="952086" y="4377253"/>
                </a:lnTo>
                <a:lnTo>
                  <a:pt x="987800" y="4404292"/>
                </a:lnTo>
                <a:lnTo>
                  <a:pt x="1024020" y="4430690"/>
                </a:lnTo>
                <a:lnTo>
                  <a:pt x="1060739" y="4456437"/>
                </a:lnTo>
                <a:lnTo>
                  <a:pt x="1097947" y="4481526"/>
                </a:lnTo>
                <a:lnTo>
                  <a:pt x="1135637" y="4505948"/>
                </a:lnTo>
                <a:lnTo>
                  <a:pt x="1173799" y="4529694"/>
                </a:lnTo>
                <a:lnTo>
                  <a:pt x="1212426" y="4552757"/>
                </a:lnTo>
                <a:lnTo>
                  <a:pt x="1251509" y="4575126"/>
                </a:lnTo>
                <a:lnTo>
                  <a:pt x="1291038" y="4596795"/>
                </a:lnTo>
                <a:lnTo>
                  <a:pt x="1331007" y="4617754"/>
                </a:lnTo>
                <a:lnTo>
                  <a:pt x="1371405" y="4637995"/>
                </a:lnTo>
                <a:lnTo>
                  <a:pt x="1412225" y="4657510"/>
                </a:lnTo>
                <a:lnTo>
                  <a:pt x="1453459" y="4676290"/>
                </a:lnTo>
                <a:lnTo>
                  <a:pt x="1495097" y="4694326"/>
                </a:lnTo>
                <a:lnTo>
                  <a:pt x="1537131" y="4711611"/>
                </a:lnTo>
                <a:lnTo>
                  <a:pt x="1579554" y="4728135"/>
                </a:lnTo>
                <a:lnTo>
                  <a:pt x="1622355" y="4743890"/>
                </a:lnTo>
                <a:lnTo>
                  <a:pt x="1665527" y="4758867"/>
                </a:lnTo>
                <a:lnTo>
                  <a:pt x="1709061" y="4773059"/>
                </a:lnTo>
                <a:lnTo>
                  <a:pt x="1752949" y="4786457"/>
                </a:lnTo>
                <a:lnTo>
                  <a:pt x="1797182" y="4799051"/>
                </a:lnTo>
                <a:lnTo>
                  <a:pt x="1841751" y="4810835"/>
                </a:lnTo>
                <a:lnTo>
                  <a:pt x="1886649" y="4821798"/>
                </a:lnTo>
                <a:lnTo>
                  <a:pt x="1931867" y="4831933"/>
                </a:lnTo>
                <a:lnTo>
                  <a:pt x="1977395" y="4841232"/>
                </a:lnTo>
                <a:lnTo>
                  <a:pt x="2023227" y="4849685"/>
                </a:lnTo>
                <a:lnTo>
                  <a:pt x="2069352" y="4857284"/>
                </a:lnTo>
                <a:lnTo>
                  <a:pt x="2115763" y="4864021"/>
                </a:lnTo>
                <a:lnTo>
                  <a:pt x="2162452" y="4869887"/>
                </a:lnTo>
                <a:lnTo>
                  <a:pt x="2209408" y="4874874"/>
                </a:lnTo>
                <a:lnTo>
                  <a:pt x="2256625" y="4878974"/>
                </a:lnTo>
                <a:lnTo>
                  <a:pt x="2304094" y="4882177"/>
                </a:lnTo>
                <a:lnTo>
                  <a:pt x="2351806" y="4884476"/>
                </a:lnTo>
                <a:lnTo>
                  <a:pt x="2399752" y="4885861"/>
                </a:lnTo>
                <a:lnTo>
                  <a:pt x="2447925" y="4886325"/>
                </a:lnTo>
                <a:lnTo>
                  <a:pt x="2496097" y="4885861"/>
                </a:lnTo>
                <a:lnTo>
                  <a:pt x="2544043" y="4884476"/>
                </a:lnTo>
                <a:lnTo>
                  <a:pt x="2591755" y="4882177"/>
                </a:lnTo>
                <a:lnTo>
                  <a:pt x="2639224" y="4878974"/>
                </a:lnTo>
                <a:lnTo>
                  <a:pt x="2686441" y="4874874"/>
                </a:lnTo>
                <a:lnTo>
                  <a:pt x="2733397" y="4869887"/>
                </a:lnTo>
                <a:lnTo>
                  <a:pt x="2780086" y="4864021"/>
                </a:lnTo>
                <a:lnTo>
                  <a:pt x="2826497" y="4857284"/>
                </a:lnTo>
                <a:lnTo>
                  <a:pt x="2872622" y="4849685"/>
                </a:lnTo>
                <a:lnTo>
                  <a:pt x="2918454" y="4841232"/>
                </a:lnTo>
                <a:lnTo>
                  <a:pt x="2963982" y="4831933"/>
                </a:lnTo>
                <a:lnTo>
                  <a:pt x="3009200" y="4821798"/>
                </a:lnTo>
                <a:lnTo>
                  <a:pt x="3054098" y="4810835"/>
                </a:lnTo>
                <a:lnTo>
                  <a:pt x="3098667" y="4799051"/>
                </a:lnTo>
                <a:lnTo>
                  <a:pt x="3142900" y="4786457"/>
                </a:lnTo>
                <a:lnTo>
                  <a:pt x="3186788" y="4773059"/>
                </a:lnTo>
                <a:lnTo>
                  <a:pt x="3230322" y="4758867"/>
                </a:lnTo>
                <a:lnTo>
                  <a:pt x="3273494" y="4743890"/>
                </a:lnTo>
                <a:lnTo>
                  <a:pt x="3316295" y="4728135"/>
                </a:lnTo>
                <a:lnTo>
                  <a:pt x="3358718" y="4711611"/>
                </a:lnTo>
                <a:lnTo>
                  <a:pt x="3400752" y="4694326"/>
                </a:lnTo>
                <a:lnTo>
                  <a:pt x="3442390" y="4676290"/>
                </a:lnTo>
                <a:lnTo>
                  <a:pt x="3483624" y="4657510"/>
                </a:lnTo>
                <a:lnTo>
                  <a:pt x="3524444" y="4637995"/>
                </a:lnTo>
                <a:lnTo>
                  <a:pt x="3564842" y="4617754"/>
                </a:lnTo>
                <a:lnTo>
                  <a:pt x="3604811" y="4596795"/>
                </a:lnTo>
                <a:lnTo>
                  <a:pt x="3644340" y="4575126"/>
                </a:lnTo>
                <a:lnTo>
                  <a:pt x="3683423" y="4552757"/>
                </a:lnTo>
                <a:lnTo>
                  <a:pt x="3722050" y="4529694"/>
                </a:lnTo>
                <a:lnTo>
                  <a:pt x="3760212" y="4505948"/>
                </a:lnTo>
                <a:lnTo>
                  <a:pt x="3797902" y="4481526"/>
                </a:lnTo>
                <a:lnTo>
                  <a:pt x="3835110" y="4456437"/>
                </a:lnTo>
                <a:lnTo>
                  <a:pt x="3871829" y="4430690"/>
                </a:lnTo>
                <a:lnTo>
                  <a:pt x="3908049" y="4404292"/>
                </a:lnTo>
                <a:lnTo>
                  <a:pt x="3943763" y="4377253"/>
                </a:lnTo>
                <a:lnTo>
                  <a:pt x="3978961" y="4349581"/>
                </a:lnTo>
                <a:lnTo>
                  <a:pt x="4013636" y="4321284"/>
                </a:lnTo>
                <a:lnTo>
                  <a:pt x="4047778" y="4292371"/>
                </a:lnTo>
                <a:lnTo>
                  <a:pt x="4081380" y="4262850"/>
                </a:lnTo>
                <a:lnTo>
                  <a:pt x="4114432" y="4232730"/>
                </a:lnTo>
                <a:lnTo>
                  <a:pt x="4146927" y="4202020"/>
                </a:lnTo>
                <a:lnTo>
                  <a:pt x="4178855" y="4170727"/>
                </a:lnTo>
                <a:lnTo>
                  <a:pt x="4210209" y="4138861"/>
                </a:lnTo>
                <a:lnTo>
                  <a:pt x="4240979" y="4106429"/>
                </a:lnTo>
                <a:lnTo>
                  <a:pt x="4271157" y="4073440"/>
                </a:lnTo>
                <a:lnTo>
                  <a:pt x="4300735" y="4039904"/>
                </a:lnTo>
                <a:lnTo>
                  <a:pt x="4329704" y="4005827"/>
                </a:lnTo>
                <a:lnTo>
                  <a:pt x="4358056" y="3971220"/>
                </a:lnTo>
                <a:lnTo>
                  <a:pt x="4385782" y="3936089"/>
                </a:lnTo>
                <a:lnTo>
                  <a:pt x="4412874" y="3900444"/>
                </a:lnTo>
                <a:lnTo>
                  <a:pt x="4439323" y="3864293"/>
                </a:lnTo>
                <a:lnTo>
                  <a:pt x="4465121" y="3827645"/>
                </a:lnTo>
                <a:lnTo>
                  <a:pt x="4490259" y="3790509"/>
                </a:lnTo>
                <a:lnTo>
                  <a:pt x="4514728" y="3752891"/>
                </a:lnTo>
                <a:lnTo>
                  <a:pt x="4538521" y="3714802"/>
                </a:lnTo>
                <a:lnTo>
                  <a:pt x="4561628" y="3676250"/>
                </a:lnTo>
                <a:lnTo>
                  <a:pt x="4584041" y="3637242"/>
                </a:lnTo>
                <a:lnTo>
                  <a:pt x="4605752" y="3597788"/>
                </a:lnTo>
                <a:lnTo>
                  <a:pt x="4626752" y="3557897"/>
                </a:lnTo>
                <a:lnTo>
                  <a:pt x="4647033" y="3517576"/>
                </a:lnTo>
                <a:lnTo>
                  <a:pt x="4666586" y="3476833"/>
                </a:lnTo>
                <a:lnTo>
                  <a:pt x="4685403" y="3435679"/>
                </a:lnTo>
                <a:lnTo>
                  <a:pt x="4703474" y="3394120"/>
                </a:lnTo>
                <a:lnTo>
                  <a:pt x="4720793" y="3352166"/>
                </a:lnTo>
                <a:lnTo>
                  <a:pt x="4737349" y="3309825"/>
                </a:lnTo>
                <a:lnTo>
                  <a:pt x="4753135" y="3267105"/>
                </a:lnTo>
                <a:lnTo>
                  <a:pt x="4768142" y="3224016"/>
                </a:lnTo>
                <a:lnTo>
                  <a:pt x="4782362" y="3180564"/>
                </a:lnTo>
                <a:lnTo>
                  <a:pt x="4795785" y="3136760"/>
                </a:lnTo>
                <a:lnTo>
                  <a:pt x="4808405" y="3092611"/>
                </a:lnTo>
                <a:lnTo>
                  <a:pt x="4820211" y="3048126"/>
                </a:lnTo>
                <a:lnTo>
                  <a:pt x="4831196" y="3003314"/>
                </a:lnTo>
                <a:lnTo>
                  <a:pt x="4841351" y="2958182"/>
                </a:lnTo>
                <a:lnTo>
                  <a:pt x="4850668" y="2912740"/>
                </a:lnTo>
                <a:lnTo>
                  <a:pt x="4859138" y="2866995"/>
                </a:lnTo>
                <a:lnTo>
                  <a:pt x="4866752" y="2820957"/>
                </a:lnTo>
                <a:lnTo>
                  <a:pt x="4873502" y="2774634"/>
                </a:lnTo>
                <a:lnTo>
                  <a:pt x="4879380" y="2728034"/>
                </a:lnTo>
                <a:lnTo>
                  <a:pt x="4884377" y="2681165"/>
                </a:lnTo>
                <a:lnTo>
                  <a:pt x="4888484" y="2634038"/>
                </a:lnTo>
                <a:lnTo>
                  <a:pt x="4891694" y="2586658"/>
                </a:lnTo>
                <a:lnTo>
                  <a:pt x="4893997" y="2539037"/>
                </a:lnTo>
                <a:lnTo>
                  <a:pt x="4895385" y="2491180"/>
                </a:lnTo>
                <a:lnTo>
                  <a:pt x="4895850" y="2443099"/>
                </a:lnTo>
                <a:lnTo>
                  <a:pt x="4895385" y="2395021"/>
                </a:lnTo>
                <a:lnTo>
                  <a:pt x="4893997" y="2347169"/>
                </a:lnTo>
                <a:lnTo>
                  <a:pt x="4891694" y="2299552"/>
                </a:lnTo>
                <a:lnTo>
                  <a:pt x="4888484" y="2252177"/>
                </a:lnTo>
                <a:lnTo>
                  <a:pt x="4884377" y="2205053"/>
                </a:lnTo>
                <a:lnTo>
                  <a:pt x="4879380" y="2158189"/>
                </a:lnTo>
                <a:lnTo>
                  <a:pt x="4873502" y="2111592"/>
                </a:lnTo>
                <a:lnTo>
                  <a:pt x="4866752" y="2065273"/>
                </a:lnTo>
                <a:lnTo>
                  <a:pt x="4859138" y="2019238"/>
                </a:lnTo>
                <a:lnTo>
                  <a:pt x="4850668" y="1973498"/>
                </a:lnTo>
                <a:lnTo>
                  <a:pt x="4841351" y="1928059"/>
                </a:lnTo>
                <a:lnTo>
                  <a:pt x="4831196" y="1882930"/>
                </a:lnTo>
                <a:lnTo>
                  <a:pt x="4820211" y="1838121"/>
                </a:lnTo>
                <a:lnTo>
                  <a:pt x="4808405" y="1793639"/>
                </a:lnTo>
                <a:lnTo>
                  <a:pt x="4795785" y="1749494"/>
                </a:lnTo>
                <a:lnTo>
                  <a:pt x="4782362" y="1705692"/>
                </a:lnTo>
                <a:lnTo>
                  <a:pt x="4768142" y="1662244"/>
                </a:lnTo>
                <a:lnTo>
                  <a:pt x="4753135" y="1619157"/>
                </a:lnTo>
                <a:lnTo>
                  <a:pt x="4737349" y="1576440"/>
                </a:lnTo>
                <a:lnTo>
                  <a:pt x="4720793" y="1534102"/>
                </a:lnTo>
                <a:lnTo>
                  <a:pt x="4703474" y="1492150"/>
                </a:lnTo>
                <a:lnTo>
                  <a:pt x="4685403" y="1450594"/>
                </a:lnTo>
                <a:lnTo>
                  <a:pt x="4666586" y="1409442"/>
                </a:lnTo>
                <a:lnTo>
                  <a:pt x="4647033" y="1368702"/>
                </a:lnTo>
                <a:lnTo>
                  <a:pt x="4626752" y="1328383"/>
                </a:lnTo>
                <a:lnTo>
                  <a:pt x="4605752" y="1288494"/>
                </a:lnTo>
                <a:lnTo>
                  <a:pt x="4584041" y="1249042"/>
                </a:lnTo>
                <a:lnTo>
                  <a:pt x="4561628" y="1210037"/>
                </a:lnTo>
                <a:lnTo>
                  <a:pt x="4538521" y="1171486"/>
                </a:lnTo>
                <a:lnTo>
                  <a:pt x="4514728" y="1133399"/>
                </a:lnTo>
                <a:lnTo>
                  <a:pt x="4490259" y="1095784"/>
                </a:lnTo>
                <a:lnTo>
                  <a:pt x="4465121" y="1058648"/>
                </a:lnTo>
                <a:lnTo>
                  <a:pt x="4439323" y="1022002"/>
                </a:lnTo>
                <a:lnTo>
                  <a:pt x="4412874" y="985853"/>
                </a:lnTo>
                <a:lnTo>
                  <a:pt x="4385782" y="950210"/>
                </a:lnTo>
                <a:lnTo>
                  <a:pt x="4358056" y="915081"/>
                </a:lnTo>
                <a:lnTo>
                  <a:pt x="4329704" y="880474"/>
                </a:lnTo>
                <a:lnTo>
                  <a:pt x="4300735" y="846399"/>
                </a:lnTo>
                <a:lnTo>
                  <a:pt x="4271157" y="812864"/>
                </a:lnTo>
                <a:lnTo>
                  <a:pt x="4240979" y="779877"/>
                </a:lnTo>
                <a:lnTo>
                  <a:pt x="4210209" y="747446"/>
                </a:lnTo>
                <a:lnTo>
                  <a:pt x="4178855" y="715581"/>
                </a:lnTo>
                <a:lnTo>
                  <a:pt x="4146927" y="684289"/>
                </a:lnTo>
                <a:lnTo>
                  <a:pt x="4114432" y="653580"/>
                </a:lnTo>
                <a:lnTo>
                  <a:pt x="4081380" y="623461"/>
                </a:lnTo>
                <a:lnTo>
                  <a:pt x="4047778" y="593941"/>
                </a:lnTo>
                <a:lnTo>
                  <a:pt x="4013636" y="565029"/>
                </a:lnTo>
                <a:lnTo>
                  <a:pt x="3978961" y="536733"/>
                </a:lnTo>
                <a:lnTo>
                  <a:pt x="3943763" y="509062"/>
                </a:lnTo>
                <a:lnTo>
                  <a:pt x="3908049" y="482023"/>
                </a:lnTo>
                <a:lnTo>
                  <a:pt x="3871829" y="455626"/>
                </a:lnTo>
                <a:lnTo>
                  <a:pt x="3835110" y="429880"/>
                </a:lnTo>
                <a:lnTo>
                  <a:pt x="3797902" y="404791"/>
                </a:lnTo>
                <a:lnTo>
                  <a:pt x="3760212" y="380370"/>
                </a:lnTo>
                <a:lnTo>
                  <a:pt x="3722050" y="356624"/>
                </a:lnTo>
                <a:lnTo>
                  <a:pt x="3683423" y="333563"/>
                </a:lnTo>
                <a:lnTo>
                  <a:pt x="3644340" y="311193"/>
                </a:lnTo>
                <a:lnTo>
                  <a:pt x="3604811" y="289525"/>
                </a:lnTo>
                <a:lnTo>
                  <a:pt x="3564842" y="268566"/>
                </a:lnTo>
                <a:lnTo>
                  <a:pt x="3524444" y="248326"/>
                </a:lnTo>
                <a:lnTo>
                  <a:pt x="3483624" y="228811"/>
                </a:lnTo>
                <a:lnTo>
                  <a:pt x="3442390" y="210032"/>
                </a:lnTo>
                <a:lnTo>
                  <a:pt x="3400752" y="191996"/>
                </a:lnTo>
                <a:lnTo>
                  <a:pt x="3358718" y="174712"/>
                </a:lnTo>
                <a:lnTo>
                  <a:pt x="3316295" y="158188"/>
                </a:lnTo>
                <a:lnTo>
                  <a:pt x="3273494" y="142433"/>
                </a:lnTo>
                <a:lnTo>
                  <a:pt x="3230322" y="127455"/>
                </a:lnTo>
                <a:lnTo>
                  <a:pt x="3186788" y="113264"/>
                </a:lnTo>
                <a:lnTo>
                  <a:pt x="3142900" y="99866"/>
                </a:lnTo>
                <a:lnTo>
                  <a:pt x="3098667" y="87272"/>
                </a:lnTo>
                <a:lnTo>
                  <a:pt x="3054098" y="75489"/>
                </a:lnTo>
                <a:lnTo>
                  <a:pt x="3009200" y="64525"/>
                </a:lnTo>
                <a:lnTo>
                  <a:pt x="2963982" y="54390"/>
                </a:lnTo>
                <a:lnTo>
                  <a:pt x="2918454" y="45092"/>
                </a:lnTo>
                <a:lnTo>
                  <a:pt x="2872622" y="36639"/>
                </a:lnTo>
                <a:lnTo>
                  <a:pt x="2826497" y="29040"/>
                </a:lnTo>
                <a:lnTo>
                  <a:pt x="2780086" y="22303"/>
                </a:lnTo>
                <a:lnTo>
                  <a:pt x="2733397" y="16437"/>
                </a:lnTo>
                <a:lnTo>
                  <a:pt x="2686441" y="11449"/>
                </a:lnTo>
                <a:lnTo>
                  <a:pt x="2639224" y="7350"/>
                </a:lnTo>
                <a:lnTo>
                  <a:pt x="2591755" y="4147"/>
                </a:lnTo>
                <a:lnTo>
                  <a:pt x="2544043" y="1848"/>
                </a:lnTo>
                <a:lnTo>
                  <a:pt x="2496097" y="463"/>
                </a:lnTo>
                <a:lnTo>
                  <a:pt x="2447925" y="0"/>
                </a:lnTo>
                <a:close/>
              </a:path>
            </a:pathLst>
          </a:custGeom>
          <a:solidFill>
            <a:srgbClr val="FFD100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21">
            <a:extLst>
              <a:ext uri="{FF2B5EF4-FFF2-40B4-BE49-F238E27FC236}">
                <a16:creationId xmlns:a16="http://schemas.microsoft.com/office/drawing/2014/main" id="{65B8F5AD-D3F3-82F8-B34E-16EB9BCEBA9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99598" y="1639728"/>
            <a:ext cx="2607184" cy="3578542"/>
          </a:xfrm>
          <a:prstGeom prst="rect">
            <a:avLst/>
          </a:prstGeom>
        </p:spPr>
      </p:pic>
      <p:pic>
        <p:nvPicPr>
          <p:cNvPr id="3074" name="Picture 2" descr="These Lego Cars Are Just What Your Inner Child Needs – GTPlanet">
            <a:extLst>
              <a:ext uri="{FF2B5EF4-FFF2-40B4-BE49-F238E27FC236}">
                <a16:creationId xmlns:a16="http://schemas.microsoft.com/office/drawing/2014/main" id="{1B693CD3-78B1-E3E0-24AC-02C324508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56" y="2798955"/>
            <a:ext cx="2129695" cy="119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aracters | LEGO DC™ | Official LEGO ...">
            <a:extLst>
              <a:ext uri="{FF2B5EF4-FFF2-40B4-BE49-F238E27FC236}">
                <a16:creationId xmlns:a16="http://schemas.microsoft.com/office/drawing/2014/main" id="{9E161CE7-C45D-39BD-3B6A-73363DD7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95386">
            <a:off x="147380" y="487674"/>
            <a:ext cx="2415670" cy="1286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Characters | LEGO® Marvel figures ...">
            <a:extLst>
              <a:ext uri="{FF2B5EF4-FFF2-40B4-BE49-F238E27FC236}">
                <a16:creationId xmlns:a16="http://schemas.microsoft.com/office/drawing/2014/main" id="{F0501130-DDC2-86CF-5550-8AF8C7D3C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18915">
            <a:off x="212682" y="5156021"/>
            <a:ext cx="1920951" cy="143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031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BB372-F679-FF4E-7B80-F5E45673C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960" y="281011"/>
            <a:ext cx="10058400" cy="1609344"/>
          </a:xfrm>
        </p:spPr>
        <p:txBody>
          <a:bodyPr/>
          <a:lstStyle/>
          <a:p>
            <a:r>
              <a:rPr lang="en-US" dirty="0"/>
              <a:t>Model considerations and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730BCC-EF44-0750-3439-C28FB588C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2499" y="1697662"/>
            <a:ext cx="10058400" cy="4050792"/>
          </a:xfrm>
        </p:spPr>
        <p:txBody>
          <a:bodyPr/>
          <a:lstStyle/>
          <a:p>
            <a:r>
              <a:rPr lang="en-US" dirty="0"/>
              <a:t>1. Assumptions: </a:t>
            </a:r>
          </a:p>
          <a:p>
            <a:pPr marL="0" indent="0">
              <a:buNone/>
            </a:pPr>
            <a:r>
              <a:rPr lang="en-US" dirty="0"/>
              <a:t>          - The ramp will remain constant at angle- 30º, Height- 12 cm, Slope- 24 cm.</a:t>
            </a:r>
          </a:p>
          <a:p>
            <a:pPr marL="0" indent="0">
              <a:buNone/>
            </a:pPr>
            <a:r>
              <a:rPr lang="en-US" dirty="0"/>
              <a:t>          - Consistent and Smooth release of the Lego Car.</a:t>
            </a:r>
          </a:p>
          <a:p>
            <a:pPr marL="0" indent="0">
              <a:buNone/>
            </a:pPr>
            <a:r>
              <a:rPr lang="en-US" dirty="0"/>
              <a:t>          - Negligible environment influences </a:t>
            </a:r>
          </a:p>
          <a:p>
            <a:pPr marL="0" indent="0">
              <a:buNone/>
            </a:pPr>
            <a:r>
              <a:rPr lang="en-US" dirty="0"/>
              <a:t>2. Interactions Effects </a:t>
            </a:r>
          </a:p>
          <a:p>
            <a:pPr marL="0" indent="0">
              <a:buNone/>
            </a:pPr>
            <a:r>
              <a:rPr lang="en-US" dirty="0"/>
              <a:t>3. Data Validity</a:t>
            </a:r>
          </a:p>
          <a:p>
            <a:pPr marL="0" indent="0">
              <a:buNone/>
            </a:pPr>
            <a:r>
              <a:rPr lang="en-US" dirty="0"/>
              <a:t>4. Challenges:</a:t>
            </a:r>
          </a:p>
          <a:p>
            <a:pPr marL="0" indent="0">
              <a:buNone/>
            </a:pPr>
            <a:r>
              <a:rPr lang="en-US" dirty="0"/>
              <a:t>         - Construction Variability</a:t>
            </a:r>
          </a:p>
          <a:p>
            <a:pPr marL="0" indent="0">
              <a:buNone/>
            </a:pPr>
            <a:r>
              <a:rPr lang="en-US" dirty="0"/>
              <a:t>         - Uncontrolled noise factors.                    </a:t>
            </a:r>
          </a:p>
        </p:txBody>
      </p:sp>
      <p:pic>
        <p:nvPicPr>
          <p:cNvPr id="5122" name="Picture 2" descr="LEGO® Harry Potter™ – Characters and ...">
            <a:extLst>
              <a:ext uri="{FF2B5EF4-FFF2-40B4-BE49-F238E27FC236}">
                <a16:creationId xmlns:a16="http://schemas.microsoft.com/office/drawing/2014/main" id="{E0E0D7BC-909F-5A02-3141-B8688EC9A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5922" y="4170556"/>
            <a:ext cx="4393579" cy="268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3859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BD97FE-8E73-B2EA-5249-B850B45E29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201168"/>
          </a:xfrm>
        </p:spPr>
        <p:txBody>
          <a:bodyPr>
            <a:normAutofit fontScale="90000"/>
          </a:bodyPr>
          <a:lstStyle/>
          <a:p>
            <a:r>
              <a:rPr lang="en-US" dirty="0"/>
              <a:t>Factor table </a:t>
            </a:r>
          </a:p>
        </p:txBody>
      </p:sp>
      <p:pic>
        <p:nvPicPr>
          <p:cNvPr id="5" name="Content Placeholder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5CB59FAB-793F-0D30-105B-02EF2913F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893619"/>
            <a:ext cx="7195332" cy="5271654"/>
          </a:xfr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42DEED5-3C36-B6EC-3BF6-4FADE475AE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515632"/>
              </p:ext>
            </p:extLst>
          </p:nvPr>
        </p:nvGraphicFramePr>
        <p:xfrm>
          <a:off x="7418039" y="3604953"/>
          <a:ext cx="458067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0337">
                  <a:extLst>
                    <a:ext uri="{9D8B030D-6E8A-4147-A177-3AD203B41FA5}">
                      <a16:colId xmlns:a16="http://schemas.microsoft.com/office/drawing/2014/main" val="1220812218"/>
                    </a:ext>
                  </a:extLst>
                </a:gridCol>
                <a:gridCol w="2290337">
                  <a:extLst>
                    <a:ext uri="{9D8B030D-6E8A-4147-A177-3AD203B41FA5}">
                      <a16:colId xmlns:a16="http://schemas.microsoft.com/office/drawing/2014/main" val="377970240"/>
                    </a:ext>
                  </a:extLst>
                </a:gridCol>
              </a:tblGrid>
              <a:tr h="466631">
                <a:tc>
                  <a:txBody>
                    <a:bodyPr/>
                    <a:lstStyle/>
                    <a:p>
                      <a:r>
                        <a:rPr lang="en-US" dirty="0"/>
                        <a:t>Wheel Size (A)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(-1) large</a:t>
                      </a:r>
                    </a:p>
                    <a:p>
                      <a:r>
                        <a:rPr lang="en-US" dirty="0"/>
                        <a:t>(1) Small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904544"/>
                  </a:ext>
                </a:extLst>
              </a:tr>
              <a:tr h="383220">
                <a:tc>
                  <a:txBody>
                    <a:bodyPr/>
                    <a:lstStyle/>
                    <a:p>
                      <a:r>
                        <a:rPr lang="en-US" dirty="0"/>
                        <a:t>Wheelbase Length(B)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(-1) Small</a:t>
                      </a:r>
                    </a:p>
                    <a:p>
                      <a:r>
                        <a:rPr lang="en-US" dirty="0"/>
                        <a:t>(1) Large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714083"/>
                  </a:ext>
                </a:extLst>
              </a:tr>
              <a:tr h="383220">
                <a:tc>
                  <a:txBody>
                    <a:bodyPr/>
                    <a:lstStyle/>
                    <a:p>
                      <a:r>
                        <a:rPr lang="en-US" dirty="0"/>
                        <a:t>Length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(-1) Small</a:t>
                      </a:r>
                    </a:p>
                    <a:p>
                      <a:r>
                        <a:rPr lang="en-US" dirty="0"/>
                        <a:t>(1) Large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508954"/>
                  </a:ext>
                </a:extLst>
              </a:tr>
              <a:tr h="383220">
                <a:tc>
                  <a:txBody>
                    <a:bodyPr/>
                    <a:lstStyle/>
                    <a:p>
                      <a:r>
                        <a:rPr lang="en-US" dirty="0"/>
                        <a:t>Number of Wheels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(-1) 4 wheels</a:t>
                      </a:r>
                    </a:p>
                    <a:p>
                      <a:r>
                        <a:rPr lang="en-US" dirty="0"/>
                        <a:t>(1) 6 wheels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146650"/>
                  </a:ext>
                </a:extLst>
              </a:tr>
            </a:tbl>
          </a:graphicData>
        </a:graphic>
      </p:graphicFrame>
      <p:pic>
        <p:nvPicPr>
          <p:cNvPr id="7" name="object 12">
            <a:extLst>
              <a:ext uri="{FF2B5EF4-FFF2-40B4-BE49-F238E27FC236}">
                <a16:creationId xmlns:a16="http://schemas.microsoft.com/office/drawing/2014/main" id="{586E95F6-4F33-8BFB-7700-F1E97978871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409413" y="501359"/>
            <a:ext cx="2953680" cy="2844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85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EFD73-90AA-ABFF-A540-31BB6E97A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144966"/>
            <a:ext cx="5119079" cy="724829"/>
          </a:xfrm>
        </p:spPr>
        <p:txBody>
          <a:bodyPr>
            <a:normAutofit fontScale="90000"/>
          </a:bodyPr>
          <a:lstStyle/>
          <a:p>
            <a:r>
              <a:rPr lang="en-US" dirty="0"/>
              <a:t>Effects and P values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D84C2C8E-F76E-76B4-4042-3C8A3FAA05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61" y="1696589"/>
            <a:ext cx="6692900" cy="29337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1EA3E94-AC62-DA79-36D0-0C8F17030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61" y="4733356"/>
            <a:ext cx="3556000" cy="13467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01022A2-C5D8-977A-FD50-9D895B5F9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1" y="1026514"/>
            <a:ext cx="6692900" cy="47035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196166-6420-F6BE-8CD2-8CE5F619446A}"/>
              </a:ext>
            </a:extLst>
          </p:cNvPr>
          <p:cNvSpPr txBox="1"/>
          <p:nvPr/>
        </p:nvSpPr>
        <p:spPr>
          <a:xfrm>
            <a:off x="7103327" y="144966"/>
            <a:ext cx="4809892" cy="7317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</a:t>
            </a:r>
            <a:r>
              <a:rPr lang="en-US" sz="1600" dirty="0"/>
              <a:t>Wheel Size (A): </a:t>
            </a:r>
          </a:p>
          <a:p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Significant negative effect on the response variable.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Indicates that increasing wheel size reduces the performance metric. </a:t>
            </a:r>
          </a:p>
          <a:p>
            <a:pPr>
              <a:spcBef>
                <a:spcPts val="900"/>
              </a:spcBef>
            </a:pPr>
            <a:r>
              <a:rPr lang="en-US" sz="1400" b="1" dirty="0">
                <a:solidFill>
                  <a:srgbClr val="0E0E0E"/>
                </a:solidFill>
                <a:effectLst/>
                <a:latin typeface=".AppleSystemUIFont"/>
              </a:rPr>
              <a:t>Highly significant </a:t>
            </a: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(p &lt; 0.05), confirming its critical role in influencing the response variable.</a:t>
            </a:r>
          </a:p>
          <a:p>
            <a:endParaRPr lang="en-US" dirty="0"/>
          </a:p>
          <a:p>
            <a:r>
              <a:rPr lang="en-US" sz="1600" dirty="0"/>
              <a:t>2.Wheelbase Length (B): </a:t>
            </a:r>
          </a:p>
          <a:p>
            <a:r>
              <a:rPr lang="en-US" dirty="0">
                <a:solidFill>
                  <a:srgbClr val="0E0E0E"/>
                </a:solidFill>
                <a:effectLst/>
                <a:latin typeface=".AppleSystemUIFont"/>
              </a:rPr>
              <a:t> </a:t>
            </a: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Significant negative effect; longer wheelbase likely increases drag and reduces energy efficiency.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400" b="1" dirty="0">
                <a:solidFill>
                  <a:srgbClr val="0E0E0E"/>
                </a:solidFill>
                <a:effectLst/>
                <a:latin typeface=".AppleSystemUIFont"/>
              </a:rPr>
              <a:t>Highly significant</a:t>
            </a: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, showing its considerable impact on performance.</a:t>
            </a:r>
            <a:endParaRPr lang="en-US" sz="1400" dirty="0"/>
          </a:p>
          <a:p>
            <a:endParaRPr lang="en-US" dirty="0"/>
          </a:p>
          <a:p>
            <a:r>
              <a:rPr lang="en-US" sz="1600" dirty="0"/>
              <a:t>3.Length of Car (C):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Moderate negative effect; longer cars may add drag and reduce speed.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400" b="1" dirty="0">
                <a:solidFill>
                  <a:srgbClr val="0E0E0E"/>
                </a:solidFill>
                <a:effectLst/>
                <a:latin typeface=".AppleSystemUIFont"/>
              </a:rPr>
              <a:t>Significant</a:t>
            </a: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 and contributes meaningfully to the response.</a:t>
            </a:r>
          </a:p>
          <a:p>
            <a:pPr>
              <a:spcBef>
                <a:spcPts val="900"/>
              </a:spcBef>
            </a:pPr>
            <a:endParaRPr lang="en-US" dirty="0"/>
          </a:p>
          <a:p>
            <a:r>
              <a:rPr lang="en-US" sz="1600" dirty="0"/>
              <a:t>4. Number of Wheels (D):</a:t>
            </a:r>
            <a:endParaRPr lang="en-US" dirty="0"/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Smallest negative effect; more wheels increase friction, reducing performance.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400" b="1" dirty="0">
                <a:solidFill>
                  <a:srgbClr val="0E0E0E"/>
                </a:solidFill>
                <a:effectLst/>
                <a:latin typeface=".AppleSystemUIFont"/>
              </a:rPr>
              <a:t>Less Significant</a:t>
            </a: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, though its effect is weaker compared to other factors.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4" name="object 19">
            <a:extLst>
              <a:ext uri="{FF2B5EF4-FFF2-40B4-BE49-F238E27FC236}">
                <a16:creationId xmlns:a16="http://schemas.microsoft.com/office/drawing/2014/main" id="{72BE65EB-F4CC-2D75-3E09-45C497BF6583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50527" y="3973551"/>
            <a:ext cx="33528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433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0CC3-D91D-36D7-280B-0AD0328EC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053" y="406572"/>
            <a:ext cx="1762562" cy="786607"/>
          </a:xfrm>
        </p:spPr>
        <p:txBody>
          <a:bodyPr>
            <a:normAutofit fontScale="90000"/>
          </a:bodyPr>
          <a:lstStyle/>
          <a:p>
            <a:r>
              <a:rPr lang="en-US" dirty="0"/>
              <a:t>Anova table </a:t>
            </a:r>
          </a:p>
        </p:txBody>
      </p:sp>
      <p:pic>
        <p:nvPicPr>
          <p:cNvPr id="9" name="Content Placeholder 8" descr="A screenshot of a table&#10;&#10;Description automatically generated">
            <a:extLst>
              <a:ext uri="{FF2B5EF4-FFF2-40B4-BE49-F238E27FC236}">
                <a16:creationId xmlns:a16="http://schemas.microsoft.com/office/drawing/2014/main" id="{43C52630-3461-920F-B2B4-997F1A19CD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053" y="2110214"/>
            <a:ext cx="5372100" cy="34036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46D5EB-2C01-31EA-D01C-D55C95A82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53" y="1494579"/>
            <a:ext cx="7014786" cy="47035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5CA2688-59EB-2015-7096-C7DF31E74EAA}"/>
              </a:ext>
            </a:extLst>
          </p:cNvPr>
          <p:cNvSpPr txBox="1"/>
          <p:nvPr/>
        </p:nvSpPr>
        <p:spPr>
          <a:xfrm>
            <a:off x="7214839" y="256478"/>
            <a:ext cx="4777108" cy="7286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E0E0E"/>
                </a:solidFill>
                <a:effectLst/>
                <a:latin typeface=".AppleSystemUIFont"/>
              </a:rPr>
              <a:t>Analysis of Variance (ANOVA)</a:t>
            </a:r>
          </a:p>
          <a:p>
            <a:r>
              <a:rPr lang="en-US" sz="1200" dirty="0">
                <a:solidFill>
                  <a:srgbClr val="0E0E0E"/>
                </a:solidFill>
                <a:latin typeface=".AppleSystemUIFont"/>
              </a:rPr>
              <a:t>Critical Factors:</a:t>
            </a:r>
          </a:p>
          <a:p>
            <a:endParaRPr lang="en-US" sz="1200" dirty="0">
              <a:solidFill>
                <a:srgbClr val="0E0E0E"/>
              </a:solidFill>
              <a:latin typeface=".AppleSystemUIFont"/>
            </a:endParaRPr>
          </a:p>
          <a:p>
            <a:r>
              <a:rPr lang="en-US" sz="1400" dirty="0">
                <a:solidFill>
                  <a:srgbClr val="0E0E0E"/>
                </a:solidFill>
                <a:latin typeface=".AppleSystemUIFont"/>
              </a:rPr>
              <a:t>* The largely significant main effects of Wheel size(A), Wheelbase length(B), and Car Length(C) indicate that these factors are important ones to be optimized for optimization of distance traveled. </a:t>
            </a:r>
          </a:p>
          <a:p>
            <a:endParaRPr lang="en-US" sz="14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400" b="1" dirty="0">
                <a:solidFill>
                  <a:srgbClr val="0E0E0E"/>
                </a:solidFill>
                <a:effectLst/>
                <a:latin typeface=".AppleSystemUIFont"/>
              </a:rPr>
              <a:t>Significant Variables:</a:t>
            </a: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 All main effects (A, B, C, D) and their two-way interactions (A*B, A*C, A*D) have p-values &lt; 0.05, confirming statistical significance.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400" b="1" dirty="0">
                <a:solidFill>
                  <a:srgbClr val="0E0E0E"/>
                </a:solidFill>
                <a:effectLst/>
                <a:latin typeface=".AppleSystemUIFont"/>
              </a:rPr>
              <a:t>F-Values:</a:t>
            </a: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 The high F-values for factors A (247.92) and B (109.69) suggest they have the strongest effect on the response variable.</a:t>
            </a:r>
          </a:p>
          <a:p>
            <a:pPr>
              <a:spcBef>
                <a:spcPts val="900"/>
              </a:spcBef>
            </a:pP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400" b="1" dirty="0">
                <a:solidFill>
                  <a:srgbClr val="0E0E0E"/>
                </a:solidFill>
                <a:effectLst/>
                <a:latin typeface=".AppleSystemUIFont"/>
              </a:rPr>
              <a:t>Proportion of Variance Explained (Adj SS):</a:t>
            </a:r>
            <a:r>
              <a:rPr lang="en-US" sz="1400" dirty="0">
                <a:solidFill>
                  <a:srgbClr val="0E0E0E"/>
                </a:solidFill>
                <a:effectLst/>
                <a:latin typeface=".AppleSystemUIFont"/>
              </a:rPr>
              <a:t> Factor A explains the most variance (3052.56), followed by B (1350.56), indicating these are the most influential factors.</a:t>
            </a:r>
          </a:p>
          <a:p>
            <a:pPr>
              <a:spcBef>
                <a:spcPts val="900"/>
              </a:spcBef>
            </a:pPr>
            <a:endParaRPr lang="en-US" dirty="0">
              <a:solidFill>
                <a:srgbClr val="0E0E0E"/>
              </a:solidFill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b="1" dirty="0">
                <a:solidFill>
                  <a:srgbClr val="0E0E0E"/>
                </a:solidFill>
                <a:latin typeface=".AppleSystemUIFont"/>
              </a:rPr>
              <a:t>* Model is highly significant, p=0.000, with very low variability in error which suggests that the model fits the data very well.</a:t>
            </a:r>
            <a:endParaRPr lang="en-US" sz="1600" b="1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endParaRPr lang="en-US" dirty="0">
              <a:solidFill>
                <a:srgbClr val="0E0E0E"/>
              </a:solidFill>
              <a:latin typeface=".AppleSystemUIFont"/>
            </a:endParaRPr>
          </a:p>
          <a:p>
            <a:pPr>
              <a:spcBef>
                <a:spcPts val="900"/>
              </a:spcBef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endParaRPr lang="en-US" dirty="0">
              <a:solidFill>
                <a:srgbClr val="0E0E0E"/>
              </a:solidFill>
              <a:latin typeface=".AppleSystemUIFont"/>
            </a:endParaRPr>
          </a:p>
          <a:p>
            <a:pPr>
              <a:spcBef>
                <a:spcPts val="900"/>
              </a:spcBef>
            </a:pPr>
            <a:endParaRPr lang="en-US" dirty="0">
              <a:solidFill>
                <a:srgbClr val="0E0E0E"/>
              </a:solidFill>
              <a:effectLst/>
              <a:latin typeface=".AppleSystemUIFont"/>
            </a:endParaRPr>
          </a:p>
          <a:p>
            <a:endParaRPr lang="en-US" dirty="0"/>
          </a:p>
        </p:txBody>
      </p:sp>
      <p:pic>
        <p:nvPicPr>
          <p:cNvPr id="8194" name="Picture 2" descr="LEGO 71021 CMF Series 18 Minifigures ...">
            <a:extLst>
              <a:ext uri="{FF2B5EF4-FFF2-40B4-BE49-F238E27FC236}">
                <a16:creationId xmlns:a16="http://schemas.microsoft.com/office/drawing/2014/main" id="{0BC53CA7-4DD8-326F-3905-66768217D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371" y="14329"/>
            <a:ext cx="1480250" cy="148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864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F3FD5-88B0-0E69-ACE8-690BAA315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44" y="94339"/>
            <a:ext cx="3803235" cy="1020783"/>
          </a:xfrm>
        </p:spPr>
        <p:txBody>
          <a:bodyPr/>
          <a:lstStyle/>
          <a:p>
            <a:r>
              <a:rPr lang="en-US" dirty="0"/>
              <a:t>Pareto Chart</a:t>
            </a:r>
          </a:p>
        </p:txBody>
      </p:sp>
      <p:pic>
        <p:nvPicPr>
          <p:cNvPr id="5" name="Content Placeholder 4" descr="A graph of a bar graph&#10;&#10;Description automatically generated">
            <a:extLst>
              <a:ext uri="{FF2B5EF4-FFF2-40B4-BE49-F238E27FC236}">
                <a16:creationId xmlns:a16="http://schemas.microsoft.com/office/drawing/2014/main" id="{000D6D93-E0C3-5B61-689A-0F3824F91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4" y="1585475"/>
            <a:ext cx="7244668" cy="505777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41CDFD-C496-78B2-7054-3DCD16C17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44" y="1115122"/>
            <a:ext cx="7244668" cy="470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DFFBE62-E86A-B503-41AE-685FBC51DD02}"/>
              </a:ext>
            </a:extLst>
          </p:cNvPr>
          <p:cNvSpPr txBox="1"/>
          <p:nvPr/>
        </p:nvSpPr>
        <p:spPr>
          <a:xfrm>
            <a:off x="7471317" y="179249"/>
            <a:ext cx="449394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1.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Most Significant Factor:</a:t>
            </a: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A (Wheel Size):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The longest bar in the chart represents the most significant positive impact on the response variable (distance traveled). </a:t>
            </a:r>
            <a:r>
              <a:rPr lang="en-US" sz="1600" dirty="0">
                <a:solidFill>
                  <a:srgbClr val="0E0E0E"/>
                </a:solidFill>
                <a:latin typeface=".AppleSystemUIFont"/>
              </a:rPr>
              <a:t>F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actor A has the highest standardized effect above the threshold (2.31), confirming its critical role in performance.</a:t>
            </a:r>
          </a:p>
          <a:p>
            <a:pPr>
              <a:spcBef>
                <a:spcPts val="900"/>
              </a:spcBef>
            </a:pP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2.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Other Significant Factors:</a:t>
            </a: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B (Wheelbase Length):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The second longest bar, indicating a strong influence but with a lesser effect than Wheel Size.</a:t>
            </a: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C (Car length):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The third most significant factor, still above the significance threshold, contributing meaningfully to performance.</a:t>
            </a:r>
          </a:p>
          <a:p>
            <a:pPr>
              <a:spcBef>
                <a:spcPts val="900"/>
              </a:spcBef>
            </a:pP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3.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Interaction Effects:</a:t>
            </a:r>
            <a:endParaRPr lang="en-US" sz="1600" dirty="0">
              <a:solidFill>
                <a:srgbClr val="0E0E0E"/>
              </a:solidFill>
              <a:effectLst/>
              <a:latin typeface=".AppleSystemUIFont"/>
            </a:endParaRPr>
          </a:p>
          <a:p>
            <a:pPr>
              <a:spcBef>
                <a:spcPts val="900"/>
              </a:spcBef>
            </a:pP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• </a:t>
            </a:r>
            <a:r>
              <a:rPr lang="en-US" sz="1600" b="1" dirty="0">
                <a:solidFill>
                  <a:srgbClr val="0E0E0E"/>
                </a:solidFill>
                <a:effectLst/>
                <a:latin typeface=".AppleSystemUIFont"/>
              </a:rPr>
              <a:t>AB, AC, AD:</a:t>
            </a:r>
            <a:r>
              <a:rPr lang="en-US" sz="1600" dirty="0">
                <a:solidFill>
                  <a:srgbClr val="0E0E0E"/>
                </a:solidFill>
                <a:effectLst/>
                <a:latin typeface=".AppleSystemUIFont"/>
              </a:rPr>
              <a:t> Interactions between Wheel Size and other factors (Axle Base, Wheelbase Length, etc.) have moderate effects but remain significant, contributing to overall performance optimization.</a:t>
            </a:r>
          </a:p>
        </p:txBody>
      </p:sp>
    </p:spTree>
    <p:extLst>
      <p:ext uri="{BB962C8B-B14F-4D97-AF65-F5344CB8AC3E}">
        <p14:creationId xmlns:p14="http://schemas.microsoft.com/office/powerpoint/2010/main" val="18512999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450</TotalTime>
  <Words>1840</Words>
  <Application>Microsoft Macintosh PowerPoint</Application>
  <PresentationFormat>Widescreen</PresentationFormat>
  <Paragraphs>181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.AppleSystemUIFont</vt:lpstr>
      <vt:lpstr>Calibri</vt:lpstr>
      <vt:lpstr>Rockwell</vt:lpstr>
      <vt:lpstr>Rockwell Condensed</vt:lpstr>
      <vt:lpstr>Rockwell Extra Bold</vt:lpstr>
      <vt:lpstr>Wingdings</vt:lpstr>
      <vt:lpstr>Wood Type</vt:lpstr>
      <vt:lpstr>DOE Analysis: Lego Race Car</vt:lpstr>
      <vt:lpstr>Introduction and design ideas</vt:lpstr>
      <vt:lpstr>MODEL SETUP</vt:lpstr>
      <vt:lpstr>PowerPoint Presentation</vt:lpstr>
      <vt:lpstr>Model considerations and challenges</vt:lpstr>
      <vt:lpstr>Factor table </vt:lpstr>
      <vt:lpstr>Effects and P values</vt:lpstr>
      <vt:lpstr>Anova table </vt:lpstr>
      <vt:lpstr>Pareto Chart</vt:lpstr>
      <vt:lpstr>Main Effects Plot </vt:lpstr>
      <vt:lpstr>Interaction plot</vt:lpstr>
      <vt:lpstr>Residual plots</vt:lpstr>
      <vt:lpstr>Cube plot</vt:lpstr>
      <vt:lpstr>contour plot</vt:lpstr>
      <vt:lpstr>Conclusion</vt:lpstr>
      <vt:lpstr> 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Yash Kumar (Student)</dc:creator>
  <cp:lastModifiedBy>Satya Madhuri Varupula</cp:lastModifiedBy>
  <cp:revision>4</cp:revision>
  <dcterms:created xsi:type="dcterms:W3CDTF">2024-12-12T04:06:49Z</dcterms:created>
  <dcterms:modified xsi:type="dcterms:W3CDTF">2026-02-26T04:23:26Z</dcterms:modified>
</cp:coreProperties>
</file>